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76" r:id="rId3"/>
    <p:sldId id="377" r:id="rId4"/>
    <p:sldId id="378" r:id="rId5"/>
    <p:sldId id="258" r:id="rId6"/>
    <p:sldId id="349" r:id="rId7"/>
    <p:sldId id="259" r:id="rId8"/>
    <p:sldId id="340" r:id="rId9"/>
    <p:sldId id="339" r:id="rId10"/>
    <p:sldId id="261" r:id="rId11"/>
    <p:sldId id="33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0" r:id="rId25"/>
    <p:sldId id="276" r:id="rId26"/>
    <p:sldId id="277" r:id="rId27"/>
    <p:sldId id="278" r:id="rId28"/>
    <p:sldId id="279" r:id="rId29"/>
    <p:sldId id="281" r:id="rId30"/>
    <p:sldId id="355" r:id="rId31"/>
    <p:sldId id="282" r:id="rId32"/>
    <p:sldId id="283" r:id="rId33"/>
    <p:sldId id="284" r:id="rId34"/>
    <p:sldId id="285" r:id="rId35"/>
    <p:sldId id="287" r:id="rId36"/>
    <p:sldId id="363" r:id="rId37"/>
    <p:sldId id="288" r:id="rId38"/>
    <p:sldId id="347" r:id="rId39"/>
    <p:sldId id="356" r:id="rId40"/>
    <p:sldId id="292" r:id="rId41"/>
    <p:sldId id="289" r:id="rId42"/>
    <p:sldId id="293" r:id="rId43"/>
    <p:sldId id="294" r:id="rId44"/>
    <p:sldId id="295" r:id="rId45"/>
    <p:sldId id="297" r:id="rId46"/>
    <p:sldId id="372" r:id="rId47"/>
    <p:sldId id="298" r:id="rId48"/>
    <p:sldId id="299" r:id="rId49"/>
    <p:sldId id="371" r:id="rId50"/>
    <p:sldId id="344" r:id="rId51"/>
    <p:sldId id="375" r:id="rId52"/>
    <p:sldId id="334" r:id="rId53"/>
    <p:sldId id="354" r:id="rId54"/>
    <p:sldId id="361" r:id="rId55"/>
    <p:sldId id="301" r:id="rId56"/>
    <p:sldId id="302" r:id="rId57"/>
    <p:sldId id="303" r:id="rId58"/>
    <p:sldId id="373" r:id="rId59"/>
    <p:sldId id="304" r:id="rId60"/>
    <p:sldId id="305" r:id="rId61"/>
    <p:sldId id="306" r:id="rId62"/>
    <p:sldId id="308" r:id="rId63"/>
    <p:sldId id="309" r:id="rId64"/>
    <p:sldId id="291" r:id="rId65"/>
    <p:sldId id="358" r:id="rId66"/>
    <p:sldId id="310" r:id="rId67"/>
    <p:sldId id="311" r:id="rId68"/>
    <p:sldId id="312" r:id="rId69"/>
    <p:sldId id="366" r:id="rId70"/>
    <p:sldId id="374" r:id="rId71"/>
    <p:sldId id="350" r:id="rId72"/>
    <p:sldId id="351" r:id="rId73"/>
    <p:sldId id="352" r:id="rId74"/>
    <p:sldId id="313" r:id="rId75"/>
    <p:sldId id="367" r:id="rId76"/>
    <p:sldId id="353" r:id="rId77"/>
    <p:sldId id="329" r:id="rId78"/>
    <p:sldId id="314" r:id="rId79"/>
    <p:sldId id="315" r:id="rId80"/>
    <p:sldId id="316" r:id="rId81"/>
    <p:sldId id="318" r:id="rId82"/>
    <p:sldId id="319" r:id="rId83"/>
    <p:sldId id="321" r:id="rId84"/>
    <p:sldId id="330" r:id="rId85"/>
    <p:sldId id="322" r:id="rId86"/>
    <p:sldId id="323" r:id="rId87"/>
    <p:sldId id="324" r:id="rId88"/>
    <p:sldId id="326" r:id="rId89"/>
    <p:sldId id="325" r:id="rId90"/>
    <p:sldId id="327" r:id="rId91"/>
    <p:sldId id="362" r:id="rId9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9466" autoAdjust="0"/>
  </p:normalViewPr>
  <p:slideViewPr>
    <p:cSldViewPr>
      <p:cViewPr>
        <p:scale>
          <a:sx n="70" d="100"/>
          <a:sy n="70" d="100"/>
        </p:scale>
        <p:origin x="-248" y="1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97A51-755B-4D90-AA51-27A0A8D1AFBD}" type="datetimeFigureOut">
              <a:rPr lang="es-CL" smtClean="0"/>
              <a:t>05/01/16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5BC34-0F2A-4D5F-9A1C-9DFF8020555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484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867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903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79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118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982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68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090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BC34-0F2A-4D5F-9A1C-9DFF80205550}" type="slidenum">
              <a:rPr lang="es-CL" smtClean="0"/>
              <a:t>79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177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05/01/16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6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eg"/><Relationship Id="rId3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eg"/><Relationship Id="rId3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jpeg"/><Relationship Id="rId3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Relationship Id="rId3" Type="http://schemas.openxmlformats.org/officeDocument/2006/relationships/image" Target="../media/image141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jpeg"/><Relationship Id="rId3" Type="http://schemas.openxmlformats.org/officeDocument/2006/relationships/image" Target="../media/image14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jpeg"/><Relationship Id="rId3" Type="http://schemas.openxmlformats.org/officeDocument/2006/relationships/image" Target="../media/image14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jpeg"/><Relationship Id="rId3" Type="http://schemas.openxmlformats.org/officeDocument/2006/relationships/image" Target="../media/image15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jpeg"/><Relationship Id="rId3" Type="http://schemas.openxmlformats.org/officeDocument/2006/relationships/image" Target="../media/image1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jpeg"/><Relationship Id="rId3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jpeg"/><Relationship Id="rId3" Type="http://schemas.openxmlformats.org/officeDocument/2006/relationships/image" Target="../media/image1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fotos herbario\IMG_244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448718"/>
            <a:ext cx="4555042" cy="34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fotos herbario\Nueva carpeta (4)\IMG_15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61" y="-1"/>
            <a:ext cx="4583562" cy="344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otos herbario\Nueva carpeta (4)\IMG_161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577" y="0"/>
            <a:ext cx="4591423" cy="344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fotos herbario\Nueva carpeta (4)\IMG_184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48718"/>
            <a:ext cx="4572001" cy="344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11561" y="64476"/>
            <a:ext cx="9174984" cy="9233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Flora</a:t>
            </a:r>
            <a:r>
              <a:rPr lang="es-E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Pichimahuida</a:t>
            </a:r>
            <a:r>
              <a:rPr lang="es-E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s-ES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275540" y="6359633"/>
            <a:ext cx="5246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Camila Bilbao Llancure</a:t>
            </a:r>
            <a:r>
              <a:rPr lang="es-CL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s-CL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24.Enero – 24.Febrero 2015 </a:t>
            </a:r>
            <a:endParaRPr lang="es-CL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99992" y="28135"/>
            <a:ext cx="4644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</a:t>
            </a:r>
            <a:r>
              <a:rPr lang="es-CL" sz="1600" b="1" dirty="0"/>
              <a:t>: </a:t>
            </a:r>
            <a:r>
              <a:rPr lang="es-CL" sz="1600" dirty="0" smtClean="0"/>
              <a:t>Nothofagaceae.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/>
              <a:t>Nothofagus </a:t>
            </a:r>
            <a:r>
              <a:rPr lang="es-CL" sz="1600" i="1" dirty="0" smtClean="0"/>
              <a:t>antarctica.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Ñirre.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zona </a:t>
            </a:r>
            <a:r>
              <a:rPr lang="es-CL" sz="1600" dirty="0" smtClean="0"/>
              <a:t>híper </a:t>
            </a:r>
            <a:r>
              <a:rPr lang="es-CL" sz="1600" dirty="0"/>
              <a:t>húmedas de los canales. Forma </a:t>
            </a:r>
            <a:r>
              <a:rPr lang="es-CL" sz="1600" dirty="0" smtClean="0"/>
              <a:t>bosquecillos </a:t>
            </a:r>
            <a:r>
              <a:rPr lang="es-CL" sz="1600" dirty="0"/>
              <a:t>aislados llamados Ñ</a:t>
            </a:r>
            <a:r>
              <a:rPr lang="es-CL" sz="1600" dirty="0" smtClean="0"/>
              <a:t>irantales.</a:t>
            </a:r>
            <a:br>
              <a:rPr lang="es-CL" sz="1600" dirty="0" smtClean="0"/>
            </a:br>
            <a:r>
              <a:rPr lang="es-CL" sz="1600" dirty="0" smtClean="0"/>
              <a:t>En </a:t>
            </a:r>
            <a:r>
              <a:rPr lang="es-CL" sz="1600" dirty="0"/>
              <a:t>bosques marca el limite entre bosque y </a:t>
            </a:r>
            <a:r>
              <a:rPr lang="es-CL" sz="1600" dirty="0" smtClean="0"/>
              <a:t>estepa.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spc="-60" dirty="0" smtClean="0"/>
              <a:t>: En Chile se encuentra presente </a:t>
            </a:r>
            <a:r>
              <a:rPr lang="es-CL" sz="1600" spc="-60" dirty="0"/>
              <a:t>d</a:t>
            </a:r>
            <a:r>
              <a:rPr lang="es-CL" sz="1600" spc="-60" dirty="0" smtClean="0"/>
              <a:t>esde la región del Maule a la región de Magallanes.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80267" y="249289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/>
              <a:t>	</a:t>
            </a:r>
            <a:r>
              <a:rPr lang="es-CL" sz="1800" dirty="0"/>
              <a:t>						</a:t>
            </a:r>
          </a:p>
        </p:txBody>
      </p:sp>
      <p:pic>
        <p:nvPicPr>
          <p:cNvPr id="6146" name="Picture 2" descr="C:\Users\user\Desktop\fotos herbario\Nueva carpeta (4)\ñirr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174971" y="1183037"/>
            <a:ext cx="6858000" cy="449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fotos herbario\ñirre (8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6218" y="3140968"/>
            <a:ext cx="2620078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707886" y="0"/>
            <a:ext cx="4427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Nothofagaceae.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Nothofagus </a:t>
            </a:r>
            <a:r>
              <a:rPr lang="es-CL" sz="1600" i="1" dirty="0" smtClean="0"/>
              <a:t>nitida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Coihue de Chiloé.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Habita terrenos muy húmedos, inclusive sobre turberas. Especie común en los Tipos </a:t>
            </a:r>
            <a:r>
              <a:rPr lang="es-CL" sz="1600" dirty="0" smtClean="0"/>
              <a:t>Forestales:  </a:t>
            </a:r>
            <a:r>
              <a:rPr lang="es-CL" sz="1600" dirty="0"/>
              <a:t>Siempreverde, Alerce y Ciprés de las Guaitecas.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Crece desde Valdivia hasta Última </a:t>
            </a:r>
            <a:r>
              <a:rPr lang="es-CL" sz="1600" dirty="0" smtClean="0"/>
              <a:t>Esperanza </a:t>
            </a:r>
            <a:r>
              <a:rPr lang="es-CL" sz="1600" dirty="0"/>
              <a:t>Especie endémica de </a:t>
            </a:r>
            <a:r>
              <a:rPr lang="es-CL" sz="1600" dirty="0" smtClean="0"/>
              <a:t>Chile.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						</a:t>
            </a:r>
          </a:p>
        </p:txBody>
      </p:sp>
      <p:pic>
        <p:nvPicPr>
          <p:cNvPr id="3" name="Picture 2" descr="C:\Users\user\Desktop\fotos herbario\Nueva carpeta (4)\ñirre coihu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87017" y="1287015"/>
            <a:ext cx="6858000" cy="428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fotos herbario\coihu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6064" y="3100884"/>
            <a:ext cx="5329806" cy="3751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0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499992" y="-8526"/>
            <a:ext cx="4283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Nothofagaceae.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Nothofagus </a:t>
            </a:r>
            <a:r>
              <a:rPr lang="es-CL" sz="1600" i="1" dirty="0" smtClean="0"/>
              <a:t> betuloides.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Coihue  </a:t>
            </a:r>
            <a:r>
              <a:rPr lang="es-CL" sz="1600" dirty="0"/>
              <a:t>de </a:t>
            </a:r>
            <a:r>
              <a:rPr lang="es-CL" sz="1600" dirty="0" smtClean="0"/>
              <a:t>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spc="-90" dirty="0"/>
              <a:t>Crece en zonas húmedas , márgenes de arroyos y costas de lagos , costa de los canales, por debajo de los 500 </a:t>
            </a:r>
            <a:r>
              <a:rPr lang="es-CL" sz="1600" spc="-90" dirty="0" smtClean="0"/>
              <a:t>m s.n.m</a:t>
            </a:r>
            <a:r>
              <a:rPr lang="es-CL" sz="1600" spc="-90" dirty="0"/>
              <a:t>.</a:t>
            </a:r>
            <a:r>
              <a:rPr lang="es-CL" sz="1600" dirty="0"/>
              <a:t>	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Magallanes hasta la Región de los Ríos. Presente en Chile y Argentina. 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30" name="Picture 6" descr="C:\Users\user\Desktop\fotos herbario\coihue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179004" y="1170478"/>
            <a:ext cx="6858000" cy="44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fotos herbario\Nueva carpeta (4)\C. de magallan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3440" y="3951664"/>
            <a:ext cx="5040560" cy="2919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4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391472" y="27466"/>
            <a:ext cx="475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Nothofagaceae.</a:t>
            </a:r>
            <a:r>
              <a:rPr lang="es-CL" sz="1600" dirty="0"/>
              <a:t>	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Nothofagus pumilio.</a:t>
            </a:r>
            <a:r>
              <a:rPr lang="es-CL" sz="1600" b="1" i="1" dirty="0"/>
              <a:t/>
            </a:r>
            <a:br>
              <a:rPr lang="es-CL" sz="1600" b="1" i="1" dirty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smtClean="0"/>
              <a:t>Lenga.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spc="-40" dirty="0"/>
              <a:t>Crece en suelos bien </a:t>
            </a:r>
            <a:r>
              <a:rPr lang="es-CL" sz="1600" spc="-40" dirty="0" smtClean="0"/>
              <a:t>desarrollados </a:t>
            </a:r>
            <a:r>
              <a:rPr lang="es-CL" sz="1600" spc="-40" dirty="0"/>
              <a:t>y con buen </a:t>
            </a:r>
            <a:r>
              <a:rPr lang="es-CL" sz="1600" spc="-40" dirty="0" smtClean="0"/>
              <a:t>drenaje, </a:t>
            </a:r>
            <a:r>
              <a:rPr lang="es-CL" sz="1600" spc="-40" dirty="0"/>
              <a:t>forma el limite </a:t>
            </a:r>
            <a:r>
              <a:rPr lang="es-CL" sz="1600" spc="-40" dirty="0" smtClean="0"/>
              <a:t>altitudinal </a:t>
            </a:r>
            <a:r>
              <a:rPr lang="es-CL" sz="1600" spc="-40" dirty="0"/>
              <a:t>del bosque </a:t>
            </a:r>
            <a:r>
              <a:rPr lang="es-CL" sz="1600" spc="-40" dirty="0" smtClean="0"/>
              <a:t>junto </a:t>
            </a:r>
            <a:r>
              <a:rPr lang="es-CL" sz="1600" spc="-40" dirty="0"/>
              <a:t>al </a:t>
            </a:r>
            <a:r>
              <a:rPr lang="es-CL" sz="1600" spc="-40" dirty="0" smtClean="0"/>
              <a:t>Ñirre. Presente en los tipos de bosque: Andino Patagónico, Siempreverde  y en el  Matorral de la estepa patagónica. </a:t>
            </a:r>
            <a:br>
              <a:rPr lang="es-CL" sz="1600" spc="-40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</a:t>
            </a:r>
            <a:r>
              <a:rPr lang="es-CL" sz="1600" dirty="0" smtClean="0"/>
              <a:t>Desde Magallanes hasta la Región del Maule.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7" name="Picture 3" descr="C:\Users\user\Desktop\fotos herbario\Nueva carpeta (4)\Lenga 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300751" y="1300750"/>
            <a:ext cx="6885467" cy="428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fotos herbario\Nueva carpeta (4)\Lenga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0"/>
          <a:stretch/>
        </p:blipFill>
        <p:spPr bwMode="auto">
          <a:xfrm>
            <a:off x="4139952" y="3226357"/>
            <a:ext cx="5398712" cy="3631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 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6217" y="188640"/>
            <a:ext cx="3737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Pinaceae.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Pinus </a:t>
            </a:r>
            <a:r>
              <a:rPr lang="es-CL" sz="1600" i="1" dirty="0" smtClean="0"/>
              <a:t>ponderosa.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Ponderosa.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/>
              <a:t>Hábitat</a:t>
            </a:r>
            <a:r>
              <a:rPr lang="es-CL" sz="1600" b="1" dirty="0" smtClean="0"/>
              <a:t>: </a:t>
            </a:r>
            <a:r>
              <a:rPr lang="es-CL" sz="1600" dirty="0" smtClean="0"/>
              <a:t>Crece </a:t>
            </a:r>
            <a:r>
              <a:rPr lang="es-CL" sz="1600" dirty="0"/>
              <a:t>en las montañas a una altitud de  1.200 y 2.200 m </a:t>
            </a:r>
            <a:r>
              <a:rPr lang="es-CL" sz="1600" dirty="0" smtClean="0"/>
              <a:t>s.n.m. </a:t>
            </a:r>
            <a:r>
              <a:rPr lang="es-CL" sz="1600" dirty="0"/>
              <a:t>Los bosques más extensos y de mejor calidad se encuentran en la Isla de </a:t>
            </a:r>
            <a:r>
              <a:rPr lang="es-CL" sz="1600" dirty="0" smtClean="0"/>
              <a:t>Tenerife (</a:t>
            </a:r>
            <a:r>
              <a:rPr lang="es-CL" sz="1600" dirty="0"/>
              <a:t>España</a:t>
            </a:r>
            <a:r>
              <a:rPr lang="es-CL" sz="1600" dirty="0" smtClean="0"/>
              <a:t>). En Chile esta presente en la zona precordillerana de la Araucanía hasta Aysén y  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En Norte América desde la columbia británica al Norte de México</a:t>
            </a:r>
            <a:r>
              <a:rPr lang="es-CL" sz="1600" b="1" dirty="0" smtClean="0"/>
              <a:t>.</a:t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2050" name="Picture 2" descr="C:\Users\user\Desktop\fotos herbario\pinos 2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8765"/>
            <a:ext cx="5220072" cy="687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fotos herbario\pinos  (1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2656" y="3851665"/>
            <a:ext cx="3519824" cy="31057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8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788024" y="0"/>
            <a:ext cx="3323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</a:t>
            </a:r>
            <a:r>
              <a:rPr lang="es-CL" sz="1600" b="1" dirty="0"/>
              <a:t>: </a:t>
            </a:r>
            <a:r>
              <a:rPr lang="es-CL" sz="1600" dirty="0" smtClean="0"/>
              <a:t>Pinaceae</a:t>
            </a:r>
            <a:r>
              <a:rPr lang="es-CL" sz="1600" dirty="0"/>
              <a:t>.</a:t>
            </a:r>
            <a:br>
              <a:rPr lang="es-CL" sz="1600" dirty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Pino </a:t>
            </a:r>
            <a:r>
              <a:rPr lang="es-CL" sz="1600" i="1" dirty="0" smtClean="0"/>
              <a:t>contorta.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Contorta.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En Chile esta presente en la zona precordillerana de la Araucanía hasta Aysén </a:t>
            </a:r>
            <a:r>
              <a:rPr lang="es-CL" sz="1600" dirty="0" smtClean="0"/>
              <a:t>y Magallanes.  </a:t>
            </a:r>
            <a:r>
              <a:rPr lang="es-CL" sz="1600" b="1" dirty="0" smtClean="0"/>
              <a:t>  </a:t>
            </a:r>
            <a:r>
              <a:rPr lang="es-CL" sz="1600" b="1" dirty="0"/>
              <a:t/>
            </a:r>
            <a:br>
              <a:rPr lang="es-CL" sz="1600" b="1" dirty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Originaria de la parte occidental  de América (Norte  de Alaska y California)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1026" name="Picture 2" descr="C:\Users\user\Desktop\fotos herbario\contort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37959" y="1148046"/>
            <a:ext cx="6860809" cy="455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otos herbario\pinos  (7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69"/>
          <a:stretch/>
        </p:blipFill>
        <p:spPr bwMode="auto">
          <a:xfrm>
            <a:off x="4211960" y="3427600"/>
            <a:ext cx="3815736" cy="3430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fotos herbario\pinos  (6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174" y="4509120"/>
            <a:ext cx="1902098" cy="22609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56490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6084168" y="86281"/>
            <a:ext cx="28638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Podocarpaceae.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Podocarpus </a:t>
            </a:r>
            <a:r>
              <a:rPr lang="es-CL" sz="1600" i="1" dirty="0"/>
              <a:t>n</a:t>
            </a:r>
            <a:r>
              <a:rPr lang="es-CL" sz="1600" i="1" dirty="0" smtClean="0"/>
              <a:t>ubigena 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Mañío </a:t>
            </a:r>
            <a:r>
              <a:rPr lang="es-CL" sz="1600" dirty="0"/>
              <a:t>de Hoja </a:t>
            </a:r>
            <a:r>
              <a:rPr lang="es-CL" sz="1600" dirty="0" smtClean="0"/>
              <a:t>Punzante.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spc="-50" dirty="0"/>
              <a:t>Se encuentra en  húmedos de alta precipitación. </a:t>
            </a:r>
            <a:r>
              <a:rPr lang="es-CL" sz="1600" spc="-50" dirty="0" smtClean="0"/>
              <a:t/>
            </a:r>
            <a:br>
              <a:rPr lang="es-CL" sz="1600" spc="-50" dirty="0" smtClean="0"/>
            </a:br>
            <a:r>
              <a:rPr lang="es-CL" sz="1600" spc="-50" dirty="0" smtClean="0"/>
              <a:t>Se </a:t>
            </a:r>
            <a:r>
              <a:rPr lang="es-CL" sz="1600" spc="-50" dirty="0"/>
              <a:t>encuentra bosque de Roble-Raulí-Coihue, Coihue-Raulí-</a:t>
            </a:r>
            <a:r>
              <a:rPr lang="es-CL" sz="1600" spc="-50" dirty="0" err="1"/>
              <a:t>Tepa</a:t>
            </a:r>
            <a:r>
              <a:rPr lang="es-CL" sz="1600" spc="-50" dirty="0"/>
              <a:t>, Siempreverde y Alerce</a:t>
            </a:r>
            <a:r>
              <a:rPr lang="es-CL" sz="1600" spc="-50" dirty="0" smtClean="0"/>
              <a:t>.</a:t>
            </a:r>
            <a:r>
              <a:rPr lang="es-CL" sz="1600" b="1" spc="-50" dirty="0" smtClean="0"/>
              <a:t/>
            </a:r>
            <a:br>
              <a:rPr lang="es-CL" sz="1600" b="1" spc="-5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Crece desde </a:t>
            </a:r>
            <a:r>
              <a:rPr lang="es-CL" sz="1600" dirty="0" smtClean="0"/>
              <a:t>cauquenes </a:t>
            </a:r>
            <a:r>
              <a:rPr lang="es-CL" sz="1600" dirty="0"/>
              <a:t>hasta la región de </a:t>
            </a:r>
            <a:r>
              <a:rPr lang="es-CL" sz="1600" dirty="0" smtClean="0"/>
              <a:t>Aysén.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6" name="Picture 2" descr="C:\Users\user\Desktop\fotos herbario\mañio de hija punzante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168" cy="6525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otos herbario\mañio de hoja punzant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1661" y="4852661"/>
            <a:ext cx="2946308" cy="2005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fotos herbario\mañio de hoja punzante  (2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7393" y="3852461"/>
            <a:ext cx="2746607" cy="2828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18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274405" y="3717032"/>
            <a:ext cx="3923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Proteaceae.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Embothrium </a:t>
            </a:r>
            <a:r>
              <a:rPr lang="es-CL" sz="1600" i="1" dirty="0" smtClean="0"/>
              <a:t>coccineum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Notro.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spc="-50" dirty="0"/>
              <a:t>Crece en la zonas abiertas del bosque  en ocasiones expuesto al </a:t>
            </a:r>
            <a:r>
              <a:rPr lang="es-CL" sz="1600" spc="-50" dirty="0" smtClean="0"/>
              <a:t>viento. </a:t>
            </a:r>
            <a:r>
              <a:rPr lang="es-CL" sz="1600" spc="-50" dirty="0"/>
              <a:t>Forma </a:t>
            </a:r>
            <a:r>
              <a:rPr lang="es-CL" sz="1600" spc="-50" dirty="0" smtClean="0"/>
              <a:t>bosquecillos  y aparece aislado.</a:t>
            </a:r>
            <a:br>
              <a:rPr lang="es-CL" sz="1600" spc="-5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Especie </a:t>
            </a:r>
            <a:r>
              <a:rPr lang="es-CL" sz="1600" dirty="0" smtClean="0"/>
              <a:t>endémica </a:t>
            </a:r>
            <a:r>
              <a:rPr lang="es-CL" sz="1600" dirty="0"/>
              <a:t>de los bosques </a:t>
            </a:r>
            <a:r>
              <a:rPr lang="es-CL" sz="1600" dirty="0" smtClean="0"/>
              <a:t>subantárticos </a:t>
            </a:r>
            <a:r>
              <a:rPr lang="es-CL" sz="1600" dirty="0"/>
              <a:t>de Argentina y </a:t>
            </a:r>
            <a:r>
              <a:rPr lang="es-CL" sz="1600" dirty="0" smtClean="0"/>
              <a:t>Chile.</a:t>
            </a:r>
            <a:br>
              <a:rPr lang="es-CL" sz="1600" dirty="0" smtClean="0"/>
            </a:br>
            <a:r>
              <a:rPr lang="es-CL" sz="1600" dirty="0" smtClean="0"/>
              <a:t>En Chile se encuentra desde el Maule hasta 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101" name="Picture 5" descr="C:\Users\user\Desktop\fotos herbario\notro 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340870" y="1377183"/>
            <a:ext cx="6821691" cy="41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fotos herbario\notro 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02"/>
          <a:stretch/>
        </p:blipFill>
        <p:spPr bwMode="auto">
          <a:xfrm>
            <a:off x="3851920" y="63899"/>
            <a:ext cx="1998293" cy="25063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fotos herbario\hoja de notr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33" t="-8248" r="-3283"/>
          <a:stretch/>
        </p:blipFill>
        <p:spPr bwMode="auto">
          <a:xfrm>
            <a:off x="7280485" y="-90817"/>
            <a:ext cx="1835696" cy="2546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otos herbario\notr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9092" y="36313"/>
            <a:ext cx="1699126" cy="2533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198884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779913" y="3861048"/>
            <a:ext cx="53640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/>
              <a:t>Familia: </a:t>
            </a:r>
            <a:r>
              <a:rPr lang="es-CL" sz="1400" dirty="0" smtClean="0"/>
              <a:t>Proteaceae.</a:t>
            </a:r>
            <a:r>
              <a:rPr lang="es-CL" sz="1400" b="1" dirty="0" smtClean="0"/>
              <a:t/>
            </a:r>
            <a:br>
              <a:rPr lang="es-CL" sz="1400" b="1" dirty="0" smtClean="0"/>
            </a:br>
            <a:r>
              <a:rPr lang="es-CL" sz="1400" b="1" dirty="0" smtClean="0"/>
              <a:t>Nombre Científico:</a:t>
            </a:r>
            <a:r>
              <a:rPr lang="es-CL" sz="1400" dirty="0"/>
              <a:t> </a:t>
            </a:r>
            <a:r>
              <a:rPr lang="es-CL" sz="1400" i="1" dirty="0"/>
              <a:t>Lomatia </a:t>
            </a:r>
            <a:r>
              <a:rPr lang="es-CL" sz="1400" i="1" dirty="0" smtClean="0"/>
              <a:t>ferruginea</a:t>
            </a:r>
            <a:r>
              <a:rPr lang="es-CL" sz="1400" i="1" dirty="0"/>
              <a:t>.</a:t>
            </a:r>
            <a:r>
              <a:rPr lang="es-CL" sz="1400" b="1" i="1" dirty="0" smtClean="0"/>
              <a:t/>
            </a:r>
            <a:br>
              <a:rPr lang="es-CL" sz="1400" b="1" i="1" dirty="0" smtClean="0"/>
            </a:br>
            <a:r>
              <a:rPr lang="es-CL" sz="1400" b="1" dirty="0" smtClean="0"/>
              <a:t>Nombre Común:</a:t>
            </a:r>
            <a:r>
              <a:rPr lang="es-CL" sz="1400" dirty="0"/>
              <a:t> </a:t>
            </a:r>
            <a:r>
              <a:rPr lang="es-CL" sz="1400" dirty="0" smtClean="0"/>
              <a:t>Fuinque.</a:t>
            </a:r>
            <a:r>
              <a:rPr lang="es-CL" sz="1400" b="1" dirty="0" smtClean="0"/>
              <a:t/>
            </a:r>
            <a:br>
              <a:rPr lang="es-CL" sz="1400" b="1" dirty="0" smtClean="0"/>
            </a:br>
            <a:r>
              <a:rPr lang="es-CL" sz="1400" b="1" dirty="0" smtClean="0"/>
              <a:t>Hábitat:</a:t>
            </a:r>
            <a:r>
              <a:rPr lang="es-CL" sz="1400" dirty="0" smtClean="0"/>
              <a:t> </a:t>
            </a:r>
            <a:r>
              <a:rPr lang="es-CL" sz="1400" spc="-40" dirty="0"/>
              <a:t>Crece en suelos profundos y húmedos,  a orillas de quebradas donde forma comunidades bastante puras</a:t>
            </a:r>
            <a:r>
              <a:rPr lang="es-CL" sz="1400" spc="-40" dirty="0" smtClean="0"/>
              <a:t>.</a:t>
            </a:r>
            <a:br>
              <a:rPr lang="es-CL" sz="1400" spc="-40" dirty="0" smtClean="0"/>
            </a:br>
            <a:r>
              <a:rPr lang="es-CL" sz="1400" dirty="0" smtClean="0"/>
              <a:t>Especie frecuente en los </a:t>
            </a:r>
            <a:r>
              <a:rPr lang="es-CL" sz="1400" dirty="0"/>
              <a:t>Tipos Forestales; Roble-Raulí-Coihue, Coihue-Raulí-Tepa, Siempreverde, Araucaria, Alerce </a:t>
            </a:r>
            <a:r>
              <a:rPr lang="es-CL" sz="1400" dirty="0" smtClean="0"/>
              <a:t> y </a:t>
            </a:r>
            <a:r>
              <a:rPr lang="es-CL" sz="1400" dirty="0"/>
              <a:t>Ciprés de las </a:t>
            </a:r>
            <a:r>
              <a:rPr lang="es-CL" sz="1400" dirty="0" smtClean="0"/>
              <a:t>Guaitecas. También presente en turberas, márgenes de bosque, y praderas antrópicas.</a:t>
            </a:r>
            <a:br>
              <a:rPr lang="es-CL" sz="1400" dirty="0" smtClean="0"/>
            </a:br>
            <a:r>
              <a:rPr lang="es-CL" sz="1400" b="1" dirty="0" smtClean="0"/>
              <a:t>Distribución: </a:t>
            </a:r>
            <a:r>
              <a:rPr lang="es-CL" sz="1400" dirty="0"/>
              <a:t>D</a:t>
            </a:r>
            <a:r>
              <a:rPr lang="es-CL" sz="1400" dirty="0" smtClean="0"/>
              <a:t>esde el Maule hasta </a:t>
            </a:r>
            <a:r>
              <a:rPr lang="es-CL" sz="1400" dirty="0"/>
              <a:t>Magallanes</a:t>
            </a:r>
            <a:r>
              <a:rPr lang="es-CL" sz="1400" dirty="0" smtClean="0"/>
              <a:t>.</a:t>
            </a:r>
            <a:r>
              <a:rPr lang="es-CL" sz="1400" b="1" dirty="0" smtClean="0"/>
              <a:t/>
            </a:r>
            <a:br>
              <a:rPr lang="es-CL" sz="1400" b="1" dirty="0" smtClean="0"/>
            </a:br>
            <a:r>
              <a:rPr lang="es-CL" sz="1400" b="1" dirty="0" smtClean="0"/>
              <a:t>Colector/a: </a:t>
            </a:r>
            <a:r>
              <a:rPr lang="es-CL" sz="1400" dirty="0" smtClean="0"/>
              <a:t>Camila Bilbao Ll.</a:t>
            </a:r>
            <a:endParaRPr lang="es-CL" sz="1400" dirty="0"/>
          </a:p>
        </p:txBody>
      </p:sp>
      <p:pic>
        <p:nvPicPr>
          <p:cNvPr id="5125" name="Picture 5" descr="C:\Users\user\Desktop\fotos herbario\fuinque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1495603" y="1531099"/>
            <a:ext cx="6806614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fotos herbario\fuinque 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5918" y="18742"/>
            <a:ext cx="2290498" cy="33751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fotos herbario\fuinque  (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9355"/>
            <a:ext cx="2101990" cy="3393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392946" y="3140968"/>
            <a:ext cx="4636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</a:t>
            </a:r>
            <a:r>
              <a:rPr lang="es-CL" sz="1600" dirty="0"/>
              <a:t> </a:t>
            </a:r>
            <a:r>
              <a:rPr lang="es-CL" sz="1600" dirty="0" smtClean="0"/>
              <a:t>Rosaceae.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Malus s</a:t>
            </a:r>
            <a:r>
              <a:rPr lang="es-CL" sz="1600" i="1" dirty="0" smtClean="0"/>
              <a:t>pp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smtClean="0"/>
              <a:t>Manzano.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b="1" dirty="0"/>
              <a:t> </a:t>
            </a:r>
            <a:r>
              <a:rPr lang="es-CL" sz="1600" dirty="0"/>
              <a:t>Lugares </a:t>
            </a:r>
            <a:r>
              <a:rPr lang="es-CL" sz="1600" dirty="0" smtClean="0"/>
              <a:t>soleados, </a:t>
            </a:r>
            <a:r>
              <a:rPr lang="es-CL" sz="1600" dirty="0"/>
              <a:t>montañosos y </a:t>
            </a:r>
            <a:r>
              <a:rPr lang="es-CL" sz="1600" dirty="0" smtClean="0"/>
              <a:t>húmedos .</a:t>
            </a:r>
            <a:r>
              <a:rPr lang="es-CL" sz="1600" dirty="0"/>
              <a:t> Árbol usado para la </a:t>
            </a:r>
            <a:r>
              <a:rPr lang="es-CL" sz="1600" dirty="0" smtClean="0"/>
              <a:t>producción agraria.</a:t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En Chile las mayores concentraciones se encuentran entre Rancagua y  Talca. Originario de  Asia y Kazakhstan, y </a:t>
            </a:r>
            <a:r>
              <a:rPr lang="es-CL" sz="1600" dirty="0" smtClean="0"/>
              <a:t>traído </a:t>
            </a:r>
            <a:r>
              <a:rPr lang="es-CL" sz="1600" dirty="0"/>
              <a:t>a </a:t>
            </a:r>
            <a:r>
              <a:rPr lang="es-CL" sz="1600" dirty="0" smtClean="0"/>
              <a:t>Chile </a:t>
            </a:r>
            <a:r>
              <a:rPr lang="es-CL" sz="1600" dirty="0"/>
              <a:t>por los ingleses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</a:t>
            </a:r>
            <a:r>
              <a:rPr lang="es-CL" sz="1600" b="1" dirty="0" smtClean="0">
                <a:solidFill>
                  <a:srgbClr val="FF0000"/>
                </a:solidFill>
              </a:rPr>
              <a:t>exótica</a:t>
            </a:r>
            <a:endParaRPr lang="es-CL" sz="1600" dirty="0">
              <a:solidFill>
                <a:srgbClr val="FF0000"/>
              </a:solidFill>
            </a:endParaRPr>
          </a:p>
          <a:p>
            <a:endParaRPr lang="es-CL" sz="1600" dirty="0"/>
          </a:p>
        </p:txBody>
      </p:sp>
      <p:pic>
        <p:nvPicPr>
          <p:cNvPr id="5124" name="Picture 4" descr="C:\Users\user\Desktop\fotos herbario\manzano 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2" y="0"/>
            <a:ext cx="4202242" cy="479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fotos herbario\manzano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6402" y="292460"/>
            <a:ext cx="2578020" cy="2096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fotos herbario\manzano (2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1487" y="3425"/>
            <a:ext cx="2768882" cy="28996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7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31740" y="0"/>
            <a:ext cx="3816424" cy="864096"/>
          </a:xfrm>
        </p:spPr>
        <p:txBody>
          <a:bodyPr/>
          <a:lstStyle/>
          <a:p>
            <a:r>
              <a:rPr lang="es-CL" dirty="0" smtClean="0"/>
              <a:t>Índice 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-27296" y="1470015"/>
            <a:ext cx="41739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A	</a:t>
            </a:r>
          </a:p>
          <a:p>
            <a:r>
              <a:rPr lang="es-CL" sz="1400" i="1" dirty="0"/>
              <a:t>Acaena ovalofolia </a:t>
            </a:r>
            <a:r>
              <a:rPr lang="es-CL" sz="1400" i="1" dirty="0" smtClean="0"/>
              <a:t>……………….....……………………..…...….66</a:t>
            </a:r>
            <a:endParaRPr lang="es-CL" sz="1400" i="1" dirty="0"/>
          </a:p>
          <a:p>
            <a:r>
              <a:rPr lang="es-CL" sz="1400" i="1" dirty="0" err="1"/>
              <a:t>A</a:t>
            </a:r>
            <a:r>
              <a:rPr lang="es-CL" sz="1400" i="1" dirty="0" err="1" smtClean="0"/>
              <a:t>caena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pinnatifida</a:t>
            </a:r>
            <a:r>
              <a:rPr lang="es-CL" sz="1400" i="1" dirty="0" smtClean="0"/>
              <a:t>……………..………………………………..….67</a:t>
            </a:r>
            <a:endParaRPr lang="es-CL" sz="1400" i="1" dirty="0"/>
          </a:p>
          <a:p>
            <a:r>
              <a:rPr lang="es-CL" sz="1400" i="1" dirty="0" err="1"/>
              <a:t>Adenocaulon</a:t>
            </a:r>
            <a:r>
              <a:rPr lang="es-CL" sz="1400" i="1" dirty="0"/>
              <a:t> </a:t>
            </a:r>
            <a:r>
              <a:rPr lang="es-CL" sz="1400" i="1" dirty="0" err="1"/>
              <a:t>chilense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……………………………………………..48</a:t>
            </a:r>
            <a:endParaRPr lang="es-CL" sz="1400" i="1" dirty="0"/>
          </a:p>
          <a:p>
            <a:r>
              <a:rPr lang="es-CL" sz="1400" i="1" dirty="0"/>
              <a:t>Adiantum </a:t>
            </a:r>
            <a:r>
              <a:rPr lang="es-CL" sz="1400" i="1" dirty="0" err="1" smtClean="0"/>
              <a:t>chilense</a:t>
            </a:r>
            <a:r>
              <a:rPr lang="es-CL" sz="1400" i="1" dirty="0" smtClean="0"/>
              <a:t>……….……………..……………………………85</a:t>
            </a:r>
            <a:endParaRPr lang="es-CL" sz="1400" i="1" dirty="0"/>
          </a:p>
          <a:p>
            <a:r>
              <a:rPr lang="es-CL" sz="1400" i="1" dirty="0" err="1"/>
              <a:t>Apium</a:t>
            </a:r>
            <a:r>
              <a:rPr lang="es-CL" sz="1400" i="1" dirty="0"/>
              <a:t> </a:t>
            </a:r>
            <a:r>
              <a:rPr lang="es-CL" sz="1400" i="1" dirty="0" err="1" smtClean="0"/>
              <a:t>graveolens</a:t>
            </a:r>
            <a:r>
              <a:rPr lang="es-CL" sz="1400" i="1" dirty="0" smtClean="0"/>
              <a:t>……………………………………………….…...46</a:t>
            </a:r>
            <a:endParaRPr lang="es-CL" sz="1400" i="1" dirty="0"/>
          </a:p>
          <a:p>
            <a:r>
              <a:rPr lang="es-CL" sz="1400" i="1" dirty="0" err="1"/>
              <a:t>Austrocedrus</a:t>
            </a:r>
            <a:r>
              <a:rPr lang="es-CL" sz="1400" i="1" dirty="0"/>
              <a:t> </a:t>
            </a:r>
            <a:r>
              <a:rPr lang="es-CL" sz="1400" i="1" dirty="0" err="1" smtClean="0"/>
              <a:t>chilensis</a:t>
            </a:r>
            <a:r>
              <a:rPr lang="es-CL" sz="1400" i="1" dirty="0" smtClean="0"/>
              <a:t>………………………………………………..8</a:t>
            </a:r>
            <a:endParaRPr lang="es-CL" sz="1400" i="1" dirty="0"/>
          </a:p>
          <a:p>
            <a:r>
              <a:rPr lang="es-CL" sz="1400" i="1" dirty="0"/>
              <a:t>Azara </a:t>
            </a:r>
            <a:r>
              <a:rPr lang="es-CL" sz="1400" i="1" dirty="0" err="1" smtClean="0"/>
              <a:t>lanceolata</a:t>
            </a:r>
            <a:r>
              <a:rPr lang="es-CL" sz="1400" i="1" dirty="0" smtClean="0"/>
              <a:t>……………………………………………………...42</a:t>
            </a:r>
            <a:endParaRPr lang="es-CL" sz="1400" i="1" dirty="0"/>
          </a:p>
        </p:txBody>
      </p:sp>
      <p:sp>
        <p:nvSpPr>
          <p:cNvPr id="5" name="4 Rectángulo"/>
          <p:cNvSpPr/>
          <p:nvPr/>
        </p:nvSpPr>
        <p:spPr>
          <a:xfrm>
            <a:off x="0" y="3825914"/>
            <a:ext cx="417397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B	</a:t>
            </a:r>
          </a:p>
          <a:p>
            <a:r>
              <a:rPr lang="es-CL" sz="1400" i="1" dirty="0" err="1"/>
              <a:t>Baccharis</a:t>
            </a:r>
            <a:r>
              <a:rPr lang="es-CL" sz="1400" i="1" dirty="0"/>
              <a:t> </a:t>
            </a:r>
            <a:r>
              <a:rPr lang="es-CL" sz="1400" i="1" dirty="0" err="1" smtClean="0"/>
              <a:t>patagonica</a:t>
            </a:r>
            <a:r>
              <a:rPr lang="es-CL" sz="1400" i="1" dirty="0" smtClean="0"/>
              <a:t>…………………..……………………..……25</a:t>
            </a:r>
            <a:endParaRPr lang="es-CL" sz="1400" i="1" dirty="0"/>
          </a:p>
          <a:p>
            <a:r>
              <a:rPr lang="es-CL" sz="1400" i="1" dirty="0" err="1"/>
              <a:t>Baccharis</a:t>
            </a:r>
            <a:r>
              <a:rPr lang="es-CL" sz="1400" i="1" dirty="0"/>
              <a:t> </a:t>
            </a:r>
            <a:r>
              <a:rPr lang="es-CL" sz="1400" i="1" dirty="0" err="1"/>
              <a:t>magellanica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…………………………………….………26</a:t>
            </a:r>
            <a:endParaRPr lang="es-CL" sz="1400" i="1" dirty="0"/>
          </a:p>
          <a:p>
            <a:r>
              <a:rPr lang="es-CL" sz="1400" i="1" dirty="0" err="1"/>
              <a:t>Berberis</a:t>
            </a:r>
            <a:r>
              <a:rPr lang="es-CL" sz="1400" i="1" dirty="0"/>
              <a:t> </a:t>
            </a:r>
            <a:r>
              <a:rPr lang="es-CL" sz="1400" i="1" dirty="0" err="1" smtClean="0"/>
              <a:t>darwinii</a:t>
            </a:r>
            <a:r>
              <a:rPr lang="es-CL" sz="1400" i="1" dirty="0" smtClean="0"/>
              <a:t>…………………………………………………..….27</a:t>
            </a:r>
            <a:endParaRPr lang="es-CL" sz="1400" i="1" dirty="0"/>
          </a:p>
          <a:p>
            <a:r>
              <a:rPr lang="es-CL" sz="1400" i="1" dirty="0" err="1"/>
              <a:t>Berberis</a:t>
            </a:r>
            <a:r>
              <a:rPr lang="es-CL" sz="1400" i="1" dirty="0"/>
              <a:t>  </a:t>
            </a:r>
            <a:r>
              <a:rPr lang="es-CL" sz="1400" i="1" dirty="0" err="1" smtClean="0"/>
              <a:t>empetrifolia</a:t>
            </a:r>
            <a:r>
              <a:rPr lang="es-CL" sz="1400" i="1" dirty="0" smtClean="0"/>
              <a:t>…………………………………………......28</a:t>
            </a:r>
            <a:endParaRPr lang="es-CL" sz="1400" i="1" dirty="0"/>
          </a:p>
          <a:p>
            <a:r>
              <a:rPr lang="es-CL" sz="1400" i="1" dirty="0" err="1"/>
              <a:t>Berberias</a:t>
            </a:r>
            <a:r>
              <a:rPr lang="es-CL" sz="1400" i="1" dirty="0"/>
              <a:t> </a:t>
            </a:r>
            <a:r>
              <a:rPr lang="es-CL" sz="1400" i="1" dirty="0" err="1" smtClean="0"/>
              <a:t>microphylla</a:t>
            </a:r>
            <a:r>
              <a:rPr lang="es-CL" sz="1400" i="1" dirty="0" smtClean="0"/>
              <a:t>……………………………………….…..…29</a:t>
            </a:r>
            <a:endParaRPr lang="es-CL" sz="1400" i="1" dirty="0"/>
          </a:p>
          <a:p>
            <a:r>
              <a:rPr lang="es-CL" sz="1400" i="1" dirty="0" err="1"/>
              <a:t>Buddleja</a:t>
            </a:r>
            <a:r>
              <a:rPr lang="es-CL" sz="1400" i="1" dirty="0"/>
              <a:t> </a:t>
            </a:r>
            <a:r>
              <a:rPr lang="es-CL" sz="1400" i="1" dirty="0" smtClean="0"/>
              <a:t>globosa………………………………........................30</a:t>
            </a:r>
            <a:endParaRPr lang="es-CL" sz="1400" i="1" dirty="0"/>
          </a:p>
          <a:p>
            <a:r>
              <a:rPr lang="es-CL" sz="1400" i="1" dirty="0" err="1"/>
              <a:t>Blechnum</a:t>
            </a:r>
            <a:r>
              <a:rPr lang="es-CL" sz="1400" i="1" dirty="0"/>
              <a:t> </a:t>
            </a:r>
            <a:r>
              <a:rPr lang="es-CL" sz="1400" i="1" dirty="0" err="1" smtClean="0"/>
              <a:t>chilense</a:t>
            </a:r>
            <a:r>
              <a:rPr lang="es-CL" sz="1400" i="1" dirty="0" smtClean="0"/>
              <a:t>….…………….……………………………..….86</a:t>
            </a:r>
            <a:endParaRPr lang="es-CL" sz="1400" i="1" dirty="0"/>
          </a:p>
          <a:p>
            <a:r>
              <a:rPr lang="es-CL" sz="1400" i="1" dirty="0"/>
              <a:t>Blechnum pennamarina </a:t>
            </a:r>
            <a:r>
              <a:rPr lang="es-CL" sz="1400" i="1" dirty="0" smtClean="0"/>
              <a:t>……….……………......................8</a:t>
            </a:r>
            <a:r>
              <a:rPr lang="es-CL" sz="1400" dirty="0" smtClean="0"/>
              <a:t>7</a:t>
            </a:r>
            <a:endParaRPr lang="es-CL" sz="1400" dirty="0"/>
          </a:p>
        </p:txBody>
      </p:sp>
      <p:sp>
        <p:nvSpPr>
          <p:cNvPr id="6" name="5 Rectángulo"/>
          <p:cNvSpPr/>
          <p:nvPr/>
        </p:nvSpPr>
        <p:spPr>
          <a:xfrm>
            <a:off x="4824536" y="1254571"/>
            <a:ext cx="41399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C	</a:t>
            </a:r>
          </a:p>
          <a:p>
            <a:r>
              <a:rPr lang="es-CL" sz="1400" i="1" dirty="0"/>
              <a:t>Calceolaria </a:t>
            </a:r>
            <a:r>
              <a:rPr lang="es-CL" sz="1400" i="1" dirty="0" err="1" smtClean="0"/>
              <a:t>tenella</a:t>
            </a:r>
            <a:r>
              <a:rPr lang="es-CL" sz="1400" i="1" dirty="0" smtClean="0"/>
              <a:t>……………………………………………….….73</a:t>
            </a:r>
            <a:endParaRPr lang="es-CL" sz="1400" i="1" dirty="0"/>
          </a:p>
          <a:p>
            <a:r>
              <a:rPr lang="es-CL" sz="1400" i="1" dirty="0" err="1"/>
              <a:t>Campsidium</a:t>
            </a:r>
            <a:r>
              <a:rPr lang="es-CL" sz="1400" i="1" dirty="0"/>
              <a:t> </a:t>
            </a:r>
            <a:r>
              <a:rPr lang="es-CL" sz="1400" i="1" dirty="0" err="1"/>
              <a:t>valdivianum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……………………………………....80</a:t>
            </a:r>
            <a:endParaRPr lang="es-CL" sz="1400" i="1" dirty="0"/>
          </a:p>
          <a:p>
            <a:r>
              <a:rPr lang="es-CL" sz="1400" i="1" dirty="0"/>
              <a:t>Carex </a:t>
            </a:r>
            <a:r>
              <a:rPr lang="es-CL" sz="1400" i="1" dirty="0" smtClean="0"/>
              <a:t>chillanensis……….…………………………………….…….62</a:t>
            </a:r>
            <a:endParaRPr lang="es-CL" sz="1400" i="1" dirty="0"/>
          </a:p>
          <a:p>
            <a:r>
              <a:rPr lang="es-CL" sz="1400" i="1" dirty="0" err="1" smtClean="0"/>
              <a:t>Cerastium</a:t>
            </a:r>
            <a:r>
              <a:rPr lang="es-CL" sz="1400" i="1" dirty="0" smtClean="0"/>
              <a:t> </a:t>
            </a:r>
            <a:r>
              <a:rPr lang="es-CL" sz="1400" i="1" dirty="0"/>
              <a:t>arvense </a:t>
            </a:r>
            <a:r>
              <a:rPr lang="es-CL" sz="1400" i="1" dirty="0" smtClean="0"/>
              <a:t>..………………………………………………..51</a:t>
            </a:r>
            <a:r>
              <a:rPr lang="es-CL" sz="1400" i="1" dirty="0"/>
              <a:t/>
            </a:r>
            <a:br>
              <a:rPr lang="es-CL" sz="1400" i="1" dirty="0"/>
            </a:br>
            <a:r>
              <a:rPr lang="es-CL" sz="1400" i="1" dirty="0" err="1"/>
              <a:t>Cirsium</a:t>
            </a:r>
            <a:r>
              <a:rPr lang="es-CL" sz="1400" i="1" dirty="0"/>
              <a:t> </a:t>
            </a:r>
            <a:r>
              <a:rPr lang="es-CL" sz="1400" i="1" dirty="0" err="1" smtClean="0"/>
              <a:t>vulgare</a:t>
            </a:r>
            <a:r>
              <a:rPr lang="es-CL" sz="1400" i="1" dirty="0" smtClean="0"/>
              <a:t>…………………………………………………….…49</a:t>
            </a:r>
            <a:endParaRPr lang="es-CL" sz="1400" i="1" dirty="0"/>
          </a:p>
          <a:p>
            <a:r>
              <a:rPr lang="es-CL" sz="1400" i="1" dirty="0" err="1"/>
              <a:t>Codonorchis</a:t>
            </a:r>
            <a:r>
              <a:rPr lang="es-CL" sz="1400" i="1" dirty="0"/>
              <a:t> </a:t>
            </a:r>
            <a:r>
              <a:rPr lang="es-CL" sz="1400" i="1" dirty="0" err="1" smtClean="0"/>
              <a:t>lessonii</a:t>
            </a:r>
            <a:r>
              <a:rPr lang="es-CL" sz="1400" i="1" dirty="0" smtClean="0"/>
              <a:t>……………………………………………..…60</a:t>
            </a:r>
            <a:endParaRPr lang="es-CL" sz="1400" i="1" dirty="0"/>
          </a:p>
          <a:p>
            <a:r>
              <a:rPr lang="es-CL" sz="1400" i="1" dirty="0" smtClean="0"/>
              <a:t>Chusquea culeou …………………………….………………………39</a:t>
            </a:r>
            <a:endParaRPr lang="es-CL" sz="1400" i="1" dirty="0"/>
          </a:p>
          <a:p>
            <a:r>
              <a:rPr lang="es-CL" sz="1400" i="1" dirty="0"/>
              <a:t>Cystopteris </a:t>
            </a:r>
            <a:r>
              <a:rPr lang="es-CL" sz="1400" i="1" dirty="0" smtClean="0"/>
              <a:t>fragilis……………..……….……........................88</a:t>
            </a:r>
            <a:endParaRPr lang="es-CL" sz="1400" i="1" dirty="0"/>
          </a:p>
        </p:txBody>
      </p:sp>
      <p:sp>
        <p:nvSpPr>
          <p:cNvPr id="7" name="6 Rectángulo"/>
          <p:cNvSpPr/>
          <p:nvPr/>
        </p:nvSpPr>
        <p:spPr>
          <a:xfrm>
            <a:off x="4824536" y="3825914"/>
            <a:ext cx="4139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D	</a:t>
            </a:r>
          </a:p>
          <a:p>
            <a:r>
              <a:rPr lang="es-CL" sz="1400" i="1" dirty="0" err="1"/>
              <a:t>Drimys</a:t>
            </a:r>
            <a:r>
              <a:rPr lang="es-CL" sz="1400" i="1" dirty="0"/>
              <a:t> </a:t>
            </a:r>
            <a:r>
              <a:rPr lang="es-CL" sz="1400" i="1" dirty="0" err="1" smtClean="0"/>
              <a:t>winteri</a:t>
            </a:r>
            <a:r>
              <a:rPr lang="es-CL" sz="1400" i="1" dirty="0" smtClean="0"/>
              <a:t>.……………………………………………………...23</a:t>
            </a:r>
            <a:endParaRPr lang="es-CL" sz="1400" i="1" dirty="0"/>
          </a:p>
        </p:txBody>
      </p:sp>
      <p:sp>
        <p:nvSpPr>
          <p:cNvPr id="8" name="7 Rectángulo"/>
          <p:cNvSpPr/>
          <p:nvPr/>
        </p:nvSpPr>
        <p:spPr>
          <a:xfrm>
            <a:off x="4824536" y="4725144"/>
            <a:ext cx="4139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E	</a:t>
            </a:r>
          </a:p>
          <a:p>
            <a:r>
              <a:rPr lang="es-CL" sz="1400" i="1" dirty="0" err="1"/>
              <a:t>Elymus</a:t>
            </a:r>
            <a:r>
              <a:rPr lang="es-CL" sz="1400" i="1" dirty="0"/>
              <a:t> </a:t>
            </a:r>
            <a:r>
              <a:rPr lang="es-CL" sz="1400" i="1" dirty="0" err="1"/>
              <a:t>angulatus</a:t>
            </a:r>
            <a:r>
              <a:rPr lang="es-CL" sz="1400" i="1" dirty="0"/>
              <a:t> </a:t>
            </a:r>
            <a:r>
              <a:rPr lang="es-CL" sz="1400" i="1" dirty="0" smtClean="0"/>
              <a:t>…………..…………………………………......63</a:t>
            </a:r>
            <a:endParaRPr lang="es-CL" sz="1400" i="1" dirty="0"/>
          </a:p>
          <a:p>
            <a:r>
              <a:rPr lang="es-CL" sz="1400" i="1" dirty="0" err="1"/>
              <a:t>Embothrium</a:t>
            </a:r>
            <a:r>
              <a:rPr lang="es-CL" sz="1400" i="1" dirty="0"/>
              <a:t> </a:t>
            </a:r>
            <a:r>
              <a:rPr lang="es-CL" sz="1400" i="1" dirty="0" err="1"/>
              <a:t>coccineum</a:t>
            </a:r>
            <a:r>
              <a:rPr lang="es-CL" sz="1400" i="1" dirty="0"/>
              <a:t> 	</a:t>
            </a:r>
            <a:r>
              <a:rPr lang="es-CL" sz="1400" i="1" dirty="0" smtClean="0"/>
              <a:t>………………………………………..17</a:t>
            </a:r>
            <a:endParaRPr lang="es-CL" sz="1400" i="1" dirty="0"/>
          </a:p>
          <a:p>
            <a:r>
              <a:rPr lang="es-CL" sz="1400" i="1" dirty="0" err="1"/>
              <a:t>Empetrum</a:t>
            </a:r>
            <a:r>
              <a:rPr lang="es-CL" sz="1400" i="1" dirty="0"/>
              <a:t> </a:t>
            </a:r>
            <a:r>
              <a:rPr lang="es-CL" sz="1400" i="1" dirty="0" err="1"/>
              <a:t>rubrum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………………………………………………….32</a:t>
            </a:r>
            <a:endParaRPr lang="es-CL" sz="1400" i="1" dirty="0"/>
          </a:p>
          <a:p>
            <a:r>
              <a:rPr lang="es-CL" sz="1400" i="1" dirty="0" err="1"/>
              <a:t>Escallonia</a:t>
            </a:r>
            <a:r>
              <a:rPr lang="es-CL" sz="1400" i="1" dirty="0"/>
              <a:t> rubra </a:t>
            </a:r>
            <a:r>
              <a:rPr lang="es-CL" sz="1400" i="1" dirty="0" smtClean="0"/>
              <a:t>……………………………………………………..34</a:t>
            </a:r>
            <a:endParaRPr lang="es-CL" sz="1400" i="1" dirty="0"/>
          </a:p>
          <a:p>
            <a:r>
              <a:rPr lang="es-CL" sz="1400" i="1" dirty="0" err="1"/>
              <a:t>Escallonia</a:t>
            </a:r>
            <a:r>
              <a:rPr lang="es-CL" sz="1400" i="1" dirty="0"/>
              <a:t> </a:t>
            </a:r>
            <a:r>
              <a:rPr lang="es-CL" sz="1400" i="1" dirty="0" err="1" smtClean="0"/>
              <a:t>virgata</a:t>
            </a:r>
            <a:r>
              <a:rPr lang="es-CL" sz="1400" i="1" dirty="0" smtClean="0"/>
              <a:t>…………………………………………………….35</a:t>
            </a:r>
            <a:endParaRPr lang="es-CL" sz="1400" i="1" dirty="0"/>
          </a:p>
        </p:txBody>
      </p:sp>
    </p:spTree>
    <p:extLst>
      <p:ext uri="{BB962C8B-B14F-4D97-AF65-F5344CB8AC3E}">
        <p14:creationId xmlns:p14="http://schemas.microsoft.com/office/powerpoint/2010/main" val="12205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395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.</a:t>
            </a:r>
            <a:r>
              <a:rPr lang="es-CL" sz="1100" dirty="0"/>
              <a:t>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939144" y="17769"/>
            <a:ext cx="5436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Salicaceae.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</a:t>
            </a:r>
            <a:r>
              <a:rPr lang="es-CL" sz="1600" b="1" i="1" dirty="0" smtClean="0"/>
              <a:t>: </a:t>
            </a:r>
            <a:r>
              <a:rPr lang="es-CL" sz="1600" i="1" dirty="0" smtClean="0"/>
              <a:t>Populus nigra</a:t>
            </a:r>
            <a:r>
              <a:rPr lang="es-CL" sz="1600" i="1" dirty="0"/>
              <a:t>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Álamo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Originaria del Mediterráneo, Europa central, Asia templada e Himalaya.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Tiene una amplia distribución dentro del país.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8194" name="Picture 2" descr="F:\DCIM\502___01\IMG_246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959429" y="1959429"/>
            <a:ext cx="6858002" cy="293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DCIM\502___01\IMG_246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9143" y="4221089"/>
            <a:ext cx="3300505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07653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 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076057" y="6078"/>
            <a:ext cx="4067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Thymelaphaceae.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 smtClean="0"/>
              <a:t>Ovidia</a:t>
            </a:r>
            <a:r>
              <a:rPr lang="es-CL" sz="1600" i="1" dirty="0"/>
              <a:t> </a:t>
            </a:r>
            <a:r>
              <a:rPr lang="es-CL" sz="1600" i="1" dirty="0" smtClean="0"/>
              <a:t>andina.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Pillo </a:t>
            </a:r>
            <a:r>
              <a:rPr lang="es-ES" sz="1600" dirty="0" smtClean="0"/>
              <a:t>–</a:t>
            </a:r>
            <a:r>
              <a:rPr lang="es-CL" sz="1600" dirty="0" smtClean="0"/>
              <a:t> Pillo.</a:t>
            </a:r>
            <a:br>
              <a:rPr lang="es-CL" sz="1600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Bosque Siempreverde.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</a:t>
            </a:r>
            <a:r>
              <a:rPr lang="es-CL" sz="1600" dirty="0" smtClean="0"/>
              <a:t>Desde la Región del Maule hasta la Región de Aysén. También presente en 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7170" name="Picture 2" descr="C:\Users\user\Desktop\fotos herbario\pillo pillo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67" y="6078"/>
            <a:ext cx="4897473" cy="509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otos herbario\pillo-pillo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05"/>
          <a:stretch/>
        </p:blipFill>
        <p:spPr bwMode="auto">
          <a:xfrm>
            <a:off x="4427984" y="4346624"/>
            <a:ext cx="3136413" cy="254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DCIM\502___01\IMG_259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463" y="4426029"/>
            <a:ext cx="3676521" cy="2381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4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46" y="285293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012160" y="0"/>
            <a:ext cx="31041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Torricelliaceae</a:t>
            </a:r>
            <a:r>
              <a:rPr lang="es-CL" sz="1600" b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</a:t>
            </a:r>
            <a:r>
              <a:rPr lang="es-CL" sz="1600" b="1" i="1" dirty="0" smtClean="0"/>
              <a:t>: </a:t>
            </a:r>
            <a:r>
              <a:rPr lang="es-CL" sz="1600" i="1" dirty="0"/>
              <a:t>R</a:t>
            </a:r>
            <a:r>
              <a:rPr lang="es-CL" sz="1600" i="1" dirty="0" smtClean="0"/>
              <a:t>aukaua laetevirens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Sauco del </a:t>
            </a:r>
            <a:r>
              <a:rPr lang="es-CL" sz="1600" dirty="0" smtClean="0"/>
              <a:t>Diablo.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encuentra en zonas húmedas y cerradas del bosque, junto a </a:t>
            </a:r>
            <a:r>
              <a:rPr lang="es-CL" sz="1600" dirty="0" smtClean="0"/>
              <a:t>Canelos </a:t>
            </a:r>
            <a:r>
              <a:rPr lang="es-CL" sz="1600" dirty="0"/>
              <a:t>y C</a:t>
            </a:r>
            <a:r>
              <a:rPr lang="es-CL" sz="1600" dirty="0" smtClean="0"/>
              <a:t>oihues.</a:t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Zonas húmedas al oeste del archipiélago fueguino hasta el norte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3075" name="Picture 3" descr="G:\cami\IMG_88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3" y="0"/>
            <a:ext cx="5652120" cy="505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ropbox\Capturas de pantalla\Captura de pantalla 2015-02-16 18.53.2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083" y="3228848"/>
            <a:ext cx="2790154" cy="36579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20486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</a:t>
            </a:r>
            <a:r>
              <a:rPr lang="es-CL" sz="1100" dirty="0" smtClean="0"/>
              <a:t>. </a:t>
            </a:r>
            <a:r>
              <a:rPr lang="es-CL" sz="1100" dirty="0"/>
              <a:t>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6011026" y="116632"/>
            <a:ext cx="31134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</a:t>
            </a:r>
            <a:r>
              <a:rPr lang="es-CL" sz="1600" b="1" dirty="0"/>
              <a:t>:  </a:t>
            </a:r>
            <a:r>
              <a:rPr lang="es-CL" sz="1600" dirty="0" smtClean="0"/>
              <a:t>Winteraceae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Drimys </a:t>
            </a:r>
            <a:r>
              <a:rPr lang="es-CL" sz="1600" i="1" dirty="0" smtClean="0"/>
              <a:t>winteri.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Canelo.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encuentra en la zona </a:t>
            </a:r>
            <a:r>
              <a:rPr lang="es-CL" sz="1600" dirty="0" smtClean="0"/>
              <a:t>más </a:t>
            </a:r>
            <a:r>
              <a:rPr lang="es-CL" sz="1600" dirty="0"/>
              <a:t>húmedas del bosque en una baja altitud a orillas de los ríos y </a:t>
            </a:r>
            <a:r>
              <a:rPr lang="es-CL" sz="1600" dirty="0" smtClean="0"/>
              <a:t>arroyos. Forma </a:t>
            </a:r>
            <a:r>
              <a:rPr lang="es-CL" sz="1600" dirty="0"/>
              <a:t>un segundo estrato arbóreo a la </a:t>
            </a:r>
            <a:r>
              <a:rPr lang="es-CL" sz="1600" dirty="0" smtClean="0"/>
              <a:t>sombra </a:t>
            </a:r>
            <a:r>
              <a:rPr lang="es-CL" sz="1600" dirty="0"/>
              <a:t>de Lengas y </a:t>
            </a:r>
            <a:r>
              <a:rPr lang="es-CL" sz="1600" dirty="0" smtClean="0"/>
              <a:t>Coihues.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dirty="0" smtClean="0"/>
              <a:t>: Desde Coquimbo a Magallanes. También </a:t>
            </a:r>
            <a:r>
              <a:rPr lang="es-CL" sz="1600" b="1" dirty="0" smtClean="0"/>
              <a:t> </a:t>
            </a:r>
            <a:r>
              <a:rPr lang="es-CL" sz="1600" dirty="0" smtClean="0"/>
              <a:t>Presente en 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Paula Miranda, Hariet Sidler, Aracely </a:t>
            </a:r>
            <a:r>
              <a:rPr lang="es-CL" sz="1600" dirty="0" smtClean="0"/>
              <a:t>Soto.</a:t>
            </a:r>
            <a:endParaRPr lang="es-CL" sz="1600" dirty="0"/>
          </a:p>
        </p:txBody>
      </p:sp>
      <p:pic>
        <p:nvPicPr>
          <p:cNvPr id="8197" name="Picture 5" descr="C:\Users\user\Desktop\fotos herbario\canelo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07"/>
          <a:stretch/>
        </p:blipFill>
        <p:spPr bwMode="auto">
          <a:xfrm>
            <a:off x="0" y="0"/>
            <a:ext cx="5733987" cy="67305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ropbox\Capturas de pantalla\Captura de pantalla 2015-02-16 14.16.04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3582" y="4165068"/>
            <a:ext cx="2726850" cy="2648308"/>
          </a:xfrm>
          <a:prstGeom prst="roundRect">
            <a:avLst>
              <a:gd name="adj" fmla="val 16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9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27391" y="2348880"/>
            <a:ext cx="48892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9600" b="1" cap="none" spc="0" dirty="0" smtClean="0">
                <a:ln/>
                <a:solidFill>
                  <a:schemeClr val="accent3"/>
                </a:solidFill>
                <a:effectLst/>
              </a:rPr>
              <a:t>Arbustos</a:t>
            </a:r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202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54967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Asteraceae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</a:t>
            </a:r>
            <a:r>
              <a:rPr lang="es-CL" sz="1600" b="1" i="1" dirty="0" smtClean="0"/>
              <a:t>: </a:t>
            </a:r>
            <a:r>
              <a:rPr lang="es-CL" sz="1600" i="1" dirty="0"/>
              <a:t>Baccharis </a:t>
            </a:r>
            <a:r>
              <a:rPr lang="es-CL" sz="1600" i="1" dirty="0" smtClean="0"/>
              <a:t>patagonica.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Mozaiquillo, Romerillo.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entre </a:t>
            </a:r>
            <a:r>
              <a:rPr lang="es-CL" sz="1600" dirty="0" smtClean="0"/>
              <a:t>rocas, pastizales </a:t>
            </a:r>
            <a:r>
              <a:rPr lang="es-CL" sz="1600" dirty="0"/>
              <a:t>y matorrales en lugares </a:t>
            </a:r>
            <a:r>
              <a:rPr lang="es-CL" sz="1600" dirty="0" smtClean="0"/>
              <a:t>abiertos </a:t>
            </a:r>
            <a:r>
              <a:rPr lang="es-CL" sz="1600" dirty="0"/>
              <a:t>y expuestos del </a:t>
            </a:r>
            <a:r>
              <a:rPr lang="es-CL" sz="1600" dirty="0" smtClean="0"/>
              <a:t>bosque, llegando </a:t>
            </a:r>
            <a:r>
              <a:rPr lang="es-CL" sz="1600" dirty="0"/>
              <a:t>a grandes altura en la </a:t>
            </a:r>
            <a:r>
              <a:rPr lang="es-CL" sz="1600" dirty="0" smtClean="0"/>
              <a:t>montaña.</a:t>
            </a:r>
            <a:r>
              <a:rPr lang="es-CL" sz="1600" b="1" dirty="0" smtClean="0"/>
              <a:t>  </a:t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Archipiélago fueguino y desde cabo de hornos hasta el norte de la </a:t>
            </a:r>
            <a:r>
              <a:rPr lang="es-CL" sz="1600" dirty="0" smtClean="0"/>
              <a:t>Patagonia. </a:t>
            </a:r>
            <a:r>
              <a:rPr lang="es-CL" sz="1600" dirty="0"/>
              <a:t>A</a:t>
            </a:r>
            <a:r>
              <a:rPr lang="es-CL" sz="1600" dirty="0" smtClean="0"/>
              <a:t>sociada </a:t>
            </a:r>
            <a:r>
              <a:rPr lang="es-CL" sz="1600" dirty="0"/>
              <a:t>al </a:t>
            </a:r>
            <a:r>
              <a:rPr lang="es-CL" sz="1600" dirty="0" smtClean="0"/>
              <a:t>bosque </a:t>
            </a:r>
            <a:r>
              <a:rPr lang="es-CL" sz="1600" dirty="0"/>
              <a:t>y la Cordillera de los </a:t>
            </a:r>
            <a:r>
              <a:rPr lang="es-CL" sz="1600" dirty="0" smtClean="0"/>
              <a:t>Andes</a:t>
            </a:r>
            <a:r>
              <a:rPr lang="es-CL" sz="1600" b="1" dirty="0" smtClean="0"/>
              <a:t>.</a:t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8" name="Picture 4" descr="C:\Users\user\Desktop\fotos herbario\mosaiquillo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83992"/>
            <a:ext cx="5568287" cy="39771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C:\Users\user\Desktop\fotos herbario\mosaiquillo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383" y="83992"/>
            <a:ext cx="2932976" cy="406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1410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57301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</a:t>
            </a:r>
            <a:r>
              <a:rPr lang="es-CL" sz="1100" dirty="0" smtClean="0"/>
              <a:t> </a:t>
            </a:r>
            <a:r>
              <a:rPr lang="es-CL" sz="1100" dirty="0"/>
              <a:t>	</a:t>
            </a:r>
            <a:r>
              <a:rPr lang="es-CL" sz="1100" dirty="0" smtClean="0"/>
              <a:t>.</a:t>
            </a:r>
            <a:r>
              <a:rPr lang="es-CL" sz="1100" dirty="0"/>
              <a:t>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8597" y="4795897"/>
            <a:ext cx="9125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Asteraceae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Baccharis </a:t>
            </a:r>
            <a:r>
              <a:rPr lang="es-CL" sz="1600" i="1" dirty="0" smtClean="0"/>
              <a:t>magellanica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Mozaiquillo, Vaultro chico.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encuentra en </a:t>
            </a:r>
            <a:r>
              <a:rPr lang="es-CL" sz="1600" dirty="0" smtClean="0"/>
              <a:t>matorrales </a:t>
            </a:r>
            <a:r>
              <a:rPr lang="es-CL" sz="1600" dirty="0"/>
              <a:t>y </a:t>
            </a:r>
            <a:r>
              <a:rPr lang="es-CL" sz="1600" dirty="0" smtClean="0"/>
              <a:t>pastizales, también </a:t>
            </a:r>
            <a:r>
              <a:rPr lang="es-CL" sz="1600" dirty="0"/>
              <a:t>entre </a:t>
            </a:r>
            <a:r>
              <a:rPr lang="es-CL" sz="1600" dirty="0" smtClean="0"/>
              <a:t>rocas, </a:t>
            </a:r>
            <a:r>
              <a:rPr lang="es-CL" sz="1600" dirty="0"/>
              <a:t>lugares abiertos y expuestos del </a:t>
            </a:r>
            <a:r>
              <a:rPr lang="es-CL" sz="1600" dirty="0" smtClean="0"/>
              <a:t>bosque, llegando </a:t>
            </a:r>
            <a:r>
              <a:rPr lang="es-CL" sz="1600" dirty="0"/>
              <a:t>a grandes alturas de la </a:t>
            </a:r>
            <a:r>
              <a:rPr lang="es-CL" sz="1600" dirty="0" smtClean="0"/>
              <a:t>montaña.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del Maule hasta Magallanes. También se encuentra en 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099" name="Picture 3" descr="C:\Users\user\Desktop\fotos herbario\mosaiquillo  (6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834" y="266793"/>
            <a:ext cx="8352928" cy="40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147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76235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Berberidaceae.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Berberis </a:t>
            </a:r>
            <a:r>
              <a:rPr lang="es-CL" sz="1600" i="1" dirty="0" smtClean="0"/>
              <a:t>darwinii</a:t>
            </a:r>
            <a:r>
              <a:rPr lang="es-CL" sz="1600" i="1" dirty="0"/>
              <a:t>.</a:t>
            </a:r>
            <a:r>
              <a:rPr lang="es-CL" sz="1600" dirty="0"/>
              <a:t>	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Michay.</a:t>
            </a:r>
            <a:r>
              <a:rPr lang="es-CL" sz="1600" b="1" dirty="0"/>
              <a:t/>
            </a:r>
            <a:br>
              <a:rPr lang="es-CL" sz="1600" b="1" dirty="0"/>
            </a:br>
            <a:r>
              <a:rPr lang="es-CL" sz="1600" b="1" dirty="0" smtClean="0"/>
              <a:t>Hábitat: </a:t>
            </a:r>
            <a:r>
              <a:rPr lang="es-CL" sz="1600" dirty="0"/>
              <a:t>Sitios húmedos del bosque y forma densos matorrales junto a otros arbustos espinosos en zonas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abiertas </a:t>
            </a:r>
            <a:r>
              <a:rPr lang="es-CL" sz="1600" dirty="0"/>
              <a:t>del </a:t>
            </a:r>
            <a:r>
              <a:rPr lang="es-CL" sz="1600" dirty="0" smtClean="0"/>
              <a:t>bosque, también </a:t>
            </a:r>
            <a:r>
              <a:rPr lang="es-CL" sz="1600" dirty="0"/>
              <a:t>en costas marinas y de ríos.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del Maule hasta la de Aysén.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1" name="Picture 3" descr="C:\Users\user\Desktop\fotos herbario\michay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524328" cy="411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 descr="C:\Users\user\Desktop\fotos herbario\michay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7"/>
          <a:stretch/>
        </p:blipFill>
        <p:spPr bwMode="auto">
          <a:xfrm>
            <a:off x="6732240" y="2725335"/>
            <a:ext cx="2435514" cy="27695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2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4" y="213285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 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427984" y="0"/>
            <a:ext cx="4716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Berberidaceae.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Berberis empetrifolia.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Calafatillo.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Presente en </a:t>
            </a:r>
            <a:r>
              <a:rPr lang="es-CL" sz="1600" dirty="0" smtClean="0"/>
              <a:t>mallines </a:t>
            </a:r>
            <a:r>
              <a:rPr lang="es-CL" sz="1600" dirty="0"/>
              <a:t>de </a:t>
            </a:r>
            <a:r>
              <a:rPr lang="es-CL" sz="1600" dirty="0" smtClean="0"/>
              <a:t>bosques </a:t>
            </a:r>
            <a:r>
              <a:rPr lang="es-CL" sz="1600" dirty="0"/>
              <a:t>y márgenes pedregosas o arenosas de ríos, lagunas y </a:t>
            </a:r>
            <a:r>
              <a:rPr lang="es-CL" sz="1600" dirty="0" smtClean="0"/>
              <a:t>lagos.</a:t>
            </a:r>
            <a:r>
              <a:rPr lang="es-CL" sz="1600" dirty="0"/>
              <a:t> </a:t>
            </a:r>
            <a:r>
              <a:rPr lang="es-CL" sz="1600" dirty="0" smtClean="0"/>
              <a:t>Crece </a:t>
            </a:r>
            <a:r>
              <a:rPr lang="es-CL" sz="1600" dirty="0"/>
              <a:t>en el limite </a:t>
            </a:r>
            <a:r>
              <a:rPr lang="es-CL" sz="1600" dirty="0" smtClean="0"/>
              <a:t>altitudinal, </a:t>
            </a:r>
            <a:r>
              <a:rPr lang="es-CL" sz="1600" dirty="0"/>
              <a:t>en la estepa y zonas alta ya que soporta condiciones climáticas </a:t>
            </a:r>
            <a:r>
              <a:rPr lang="es-CL" sz="1600" dirty="0" smtClean="0"/>
              <a:t>extremas.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Isla </a:t>
            </a:r>
            <a:r>
              <a:rPr lang="es-CL" sz="1600" dirty="0"/>
              <a:t>de los Estados, todo el </a:t>
            </a:r>
            <a:r>
              <a:rPr lang="es-CL" sz="1600" dirty="0" smtClean="0"/>
              <a:t>archipiélago fueguino. </a:t>
            </a:r>
            <a:r>
              <a:rPr lang="es-CL" sz="1600" dirty="0"/>
              <a:t>I</a:t>
            </a:r>
            <a:r>
              <a:rPr lang="es-CL" sz="1600" dirty="0" smtClean="0"/>
              <a:t>slas </a:t>
            </a:r>
            <a:r>
              <a:rPr lang="es-CL" sz="1600" dirty="0"/>
              <a:t>adyacentes al Canal </a:t>
            </a:r>
            <a:r>
              <a:rPr lang="es-CL" sz="1600" dirty="0" smtClean="0"/>
              <a:t>Beagle </a:t>
            </a:r>
            <a:br>
              <a:rPr lang="es-CL" sz="1600" dirty="0" smtClean="0"/>
            </a:br>
            <a:r>
              <a:rPr lang="es-CL" sz="1600" dirty="0" smtClean="0"/>
              <a:t>y </a:t>
            </a:r>
            <a:r>
              <a:rPr lang="es-CL" sz="1600" dirty="0"/>
              <a:t>continúa por la cordillera de Los Andes hasta la Roja (Argentina ) y </a:t>
            </a:r>
            <a:r>
              <a:rPr lang="es-CL" sz="1600" dirty="0" smtClean="0"/>
              <a:t>Coquimbo (Chile).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6146" name="Picture 2" descr="C:\Users\user\Desktop\Flora Pichimahuida\Berberis empetrifolia - calafati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91779" y="1186827"/>
            <a:ext cx="6815717" cy="442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fotos herbario\Nueva carpeta (4)\calafatillo  (5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3426998"/>
            <a:ext cx="4566003" cy="33795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5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19578" y="454967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Berberidaceae.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Berberias </a:t>
            </a:r>
            <a:r>
              <a:rPr lang="es-CL" sz="1600" i="1" dirty="0" smtClean="0"/>
              <a:t>microphylla.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Calafate.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Forma densos matorrales con otros </a:t>
            </a:r>
            <a:r>
              <a:rPr lang="es-CL" sz="1600" dirty="0" smtClean="0"/>
              <a:t>arbustos </a:t>
            </a:r>
            <a:r>
              <a:rPr lang="es-CL" sz="1600" dirty="0"/>
              <a:t>espinosos en zonas abiertas y </a:t>
            </a:r>
            <a:r>
              <a:rPr lang="es-CL" sz="1600" dirty="0" smtClean="0"/>
              <a:t>bordes </a:t>
            </a:r>
            <a:r>
              <a:rPr lang="es-CL" sz="1600" dirty="0"/>
              <a:t>de </a:t>
            </a:r>
            <a:r>
              <a:rPr lang="es-CL" sz="1600" dirty="0" smtClean="0"/>
              <a:t>bosque.</a:t>
            </a:r>
            <a:br>
              <a:rPr lang="es-CL" sz="1600" dirty="0" smtClean="0"/>
            </a:br>
            <a:r>
              <a:rPr lang="es-CL" sz="1600" dirty="0" smtClean="0"/>
              <a:t>Común </a:t>
            </a:r>
            <a:r>
              <a:rPr lang="es-CL" sz="1600" dirty="0"/>
              <a:t>en las estepas donde desarrolla un mayor tamaño.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del Maule hasta Magallanes. También presente en 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5" name="Picture 7" descr="C:\Users\user\Desktop\fotos herbario\calafate (6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69454"/>
            <a:ext cx="7903946" cy="412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4" name="Picture 6" descr="C:\Users\user\Desktop\fotos herbario\calafate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2564904"/>
            <a:ext cx="3184270" cy="2825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7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8745" y="4230068"/>
            <a:ext cx="3816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L</a:t>
            </a:r>
            <a:r>
              <a:rPr lang="es-CL" sz="1400" dirty="0"/>
              <a:t>	</a:t>
            </a:r>
          </a:p>
          <a:p>
            <a:r>
              <a:rPr lang="es-CL" sz="1400" dirty="0" err="1"/>
              <a:t>Lathyrus</a:t>
            </a:r>
            <a:r>
              <a:rPr lang="es-CL" sz="1400" dirty="0"/>
              <a:t> </a:t>
            </a:r>
            <a:r>
              <a:rPr lang="es-CL" sz="1400" dirty="0" err="1" smtClean="0"/>
              <a:t>magellanicus</a:t>
            </a:r>
            <a:r>
              <a:rPr lang="es-CL" sz="1400" dirty="0" smtClean="0"/>
              <a:t>……… ……………………………..54</a:t>
            </a:r>
            <a:endParaRPr lang="es-CL" sz="1400" dirty="0"/>
          </a:p>
          <a:p>
            <a:r>
              <a:rPr lang="es-CL" sz="1400" dirty="0" err="1"/>
              <a:t>Lomatia</a:t>
            </a:r>
            <a:r>
              <a:rPr lang="es-CL" sz="1400" dirty="0"/>
              <a:t> </a:t>
            </a:r>
            <a:r>
              <a:rPr lang="es-CL" sz="1400" dirty="0" err="1"/>
              <a:t>ferruginea</a:t>
            </a:r>
            <a:r>
              <a:rPr lang="es-CL" sz="1400" dirty="0"/>
              <a:t> </a:t>
            </a:r>
            <a:r>
              <a:rPr lang="es-CL" sz="1400" dirty="0" smtClean="0"/>
              <a:t>…………………………..……….…….18</a:t>
            </a:r>
            <a:endParaRPr lang="es-CL" sz="1400" dirty="0"/>
          </a:p>
          <a:p>
            <a:r>
              <a:rPr lang="es-CL" sz="1400" dirty="0" err="1"/>
              <a:t>Lupinus</a:t>
            </a:r>
            <a:r>
              <a:rPr lang="es-CL" sz="1400" dirty="0"/>
              <a:t> </a:t>
            </a:r>
            <a:r>
              <a:rPr lang="es-CL" sz="1400" dirty="0" err="1" smtClean="0"/>
              <a:t>polysphyllus</a:t>
            </a:r>
            <a:r>
              <a:rPr lang="es-CL" sz="1400" dirty="0" smtClean="0"/>
              <a:t>……………………………..………...53</a:t>
            </a:r>
            <a:endParaRPr lang="es-CL" sz="1400" dirty="0"/>
          </a:p>
          <a:p>
            <a:r>
              <a:rPr lang="es-CL" sz="1400" dirty="0"/>
              <a:t>Luzuriaga </a:t>
            </a:r>
            <a:r>
              <a:rPr lang="es-CL" sz="1400" dirty="0" err="1" smtClean="0"/>
              <a:t>marginata</a:t>
            </a:r>
            <a:r>
              <a:rPr lang="es-CL" sz="1400" dirty="0" smtClean="0"/>
              <a:t>……………………….………………..78</a:t>
            </a:r>
            <a:endParaRPr lang="es-CL" sz="1400" dirty="0"/>
          </a:p>
          <a:p>
            <a:r>
              <a:rPr lang="es-CL" sz="1400" dirty="0"/>
              <a:t>Lycopodium </a:t>
            </a:r>
            <a:r>
              <a:rPr lang="es-CL" sz="1400" dirty="0" smtClean="0"/>
              <a:t>magellanicum ………………………...….90</a:t>
            </a:r>
            <a:endParaRPr lang="es-CL" sz="1400" dirty="0"/>
          </a:p>
        </p:txBody>
      </p:sp>
      <p:sp>
        <p:nvSpPr>
          <p:cNvPr id="5" name="4 Rectángulo"/>
          <p:cNvSpPr/>
          <p:nvPr/>
        </p:nvSpPr>
        <p:spPr>
          <a:xfrm>
            <a:off x="4860032" y="439257"/>
            <a:ext cx="37856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/>
              <a:t>M</a:t>
            </a:r>
            <a:r>
              <a:rPr lang="es-CL" sz="1400" dirty="0"/>
              <a:t>	</a:t>
            </a:r>
          </a:p>
          <a:p>
            <a:r>
              <a:rPr lang="es-CL" sz="1400" i="1" dirty="0"/>
              <a:t>Malus s</a:t>
            </a:r>
            <a:r>
              <a:rPr lang="es-CL" sz="1400" i="1" dirty="0" smtClean="0"/>
              <a:t>pp…………………………………………………….....19</a:t>
            </a:r>
            <a:endParaRPr lang="es-CL" sz="1400" i="1" dirty="0"/>
          </a:p>
          <a:p>
            <a:r>
              <a:rPr lang="es-CL" sz="1400" i="1" dirty="0" err="1"/>
              <a:t>Maytenus</a:t>
            </a:r>
            <a:r>
              <a:rPr lang="es-CL" sz="1400" i="1" dirty="0"/>
              <a:t> </a:t>
            </a:r>
            <a:r>
              <a:rPr lang="es-CL" sz="1400" i="1" dirty="0" err="1"/>
              <a:t>disticha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…………………………………………..31</a:t>
            </a:r>
            <a:endParaRPr lang="es-CL" sz="1400" i="1" dirty="0"/>
          </a:p>
          <a:p>
            <a:r>
              <a:rPr lang="es-CL" sz="1400" i="1" dirty="0" err="1"/>
              <a:t>Maytenus</a:t>
            </a:r>
            <a:r>
              <a:rPr lang="es-CL" sz="1400" i="1" dirty="0"/>
              <a:t> </a:t>
            </a:r>
            <a:r>
              <a:rPr lang="es-CL" sz="1400" i="1" dirty="0" err="1" smtClean="0"/>
              <a:t>magellanica</a:t>
            </a:r>
            <a:r>
              <a:rPr lang="es-CL" sz="1400" i="1" dirty="0" smtClean="0"/>
              <a:t>……………………….……………..6</a:t>
            </a:r>
            <a:endParaRPr lang="es-CL" sz="1400" i="1" dirty="0"/>
          </a:p>
          <a:p>
            <a:r>
              <a:rPr lang="es-CL" sz="1400" i="1" dirty="0" err="1" smtClean="0"/>
              <a:t>Misodendrum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punctulatum</a:t>
            </a:r>
            <a:r>
              <a:rPr lang="es-CL" sz="1400" i="1" dirty="0" smtClean="0"/>
              <a:t>……………………….…...82</a:t>
            </a:r>
            <a:endParaRPr lang="es-CL" sz="1400" i="1" dirty="0"/>
          </a:p>
          <a:p>
            <a:r>
              <a:rPr lang="es-CL" sz="1400" i="1" dirty="0" err="1"/>
              <a:t>Mutisia</a:t>
            </a:r>
            <a:r>
              <a:rPr lang="es-CL" sz="1400" i="1" dirty="0"/>
              <a:t> </a:t>
            </a:r>
            <a:r>
              <a:rPr lang="es-CL" sz="1400" i="1" dirty="0" err="1" smtClean="0"/>
              <a:t>spinosa</a:t>
            </a:r>
            <a:r>
              <a:rPr lang="es-CL" sz="1400" i="1" dirty="0" smtClean="0"/>
              <a:t>…………………..…………………………..79</a:t>
            </a:r>
            <a:endParaRPr lang="es-CL" sz="1400" i="1" dirty="0"/>
          </a:p>
          <a:p>
            <a:r>
              <a:rPr lang="es-CL" sz="1400" i="1" dirty="0" err="1"/>
              <a:t>Mitraria</a:t>
            </a:r>
            <a:r>
              <a:rPr lang="es-CL" sz="1400" i="1" dirty="0"/>
              <a:t> </a:t>
            </a:r>
            <a:r>
              <a:rPr lang="es-CL" sz="1400" i="1" dirty="0" err="1" smtClean="0"/>
              <a:t>coccinea</a:t>
            </a:r>
            <a:r>
              <a:rPr lang="es-CL" sz="1400" i="1" dirty="0" smtClean="0"/>
              <a:t>….</a:t>
            </a:r>
            <a:r>
              <a:rPr lang="es-ES" sz="1400" i="1" dirty="0" smtClean="0"/>
              <a:t>…..</a:t>
            </a:r>
            <a:r>
              <a:rPr lang="es-CL" sz="1400" i="1" dirty="0" smtClean="0"/>
              <a:t>…………………....................81</a:t>
            </a:r>
            <a:endParaRPr lang="es-CL" sz="1400" i="1" dirty="0"/>
          </a:p>
          <a:p>
            <a:r>
              <a:rPr lang="es-CL" sz="1400" i="1" dirty="0" err="1"/>
              <a:t>Myoschilos</a:t>
            </a:r>
            <a:r>
              <a:rPr lang="es-CL" sz="1400" i="1" dirty="0"/>
              <a:t> </a:t>
            </a:r>
            <a:r>
              <a:rPr lang="es-CL" sz="1400" i="1" dirty="0" err="1" smtClean="0"/>
              <a:t>oblongum</a:t>
            </a:r>
            <a:r>
              <a:rPr lang="es-CL" sz="1400" i="1" dirty="0" smtClean="0"/>
              <a:t>…………………..………………….43</a:t>
            </a:r>
            <a:endParaRPr lang="es-CL" sz="1400" i="1" dirty="0"/>
          </a:p>
        </p:txBody>
      </p:sp>
      <p:sp>
        <p:nvSpPr>
          <p:cNvPr id="6" name="5 Rectángulo"/>
          <p:cNvSpPr/>
          <p:nvPr/>
        </p:nvSpPr>
        <p:spPr>
          <a:xfrm>
            <a:off x="4871339" y="2578119"/>
            <a:ext cx="3762993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N	</a:t>
            </a:r>
          </a:p>
          <a:p>
            <a:r>
              <a:rPr lang="es-CL" sz="1400" i="1" dirty="0" err="1"/>
              <a:t>Nertera</a:t>
            </a:r>
            <a:r>
              <a:rPr lang="es-CL" sz="1400" i="1" dirty="0"/>
              <a:t> </a:t>
            </a:r>
            <a:r>
              <a:rPr lang="es-CL" sz="1400" i="1" dirty="0" err="1" smtClean="0"/>
              <a:t>granadensis</a:t>
            </a:r>
            <a:r>
              <a:rPr lang="es-CL" sz="1400" i="1" dirty="0" smtClean="0"/>
              <a:t>……………………………….…..….70</a:t>
            </a:r>
            <a:endParaRPr lang="es-CL" sz="1400" i="1" dirty="0"/>
          </a:p>
          <a:p>
            <a:r>
              <a:rPr lang="es-CL" sz="1400" i="1" dirty="0"/>
              <a:t>Nothofagus </a:t>
            </a:r>
            <a:r>
              <a:rPr lang="es-CL" sz="1400" i="1" dirty="0" err="1" smtClean="0"/>
              <a:t>antarctica</a:t>
            </a:r>
            <a:r>
              <a:rPr lang="es-CL" sz="1400" i="1" dirty="0" smtClean="0"/>
              <a:t>………………………………..…10</a:t>
            </a:r>
            <a:endParaRPr lang="es-CL" sz="1400" i="1" dirty="0"/>
          </a:p>
          <a:p>
            <a:r>
              <a:rPr lang="es-CL" sz="1400" i="1" dirty="0"/>
              <a:t>Nothofagus </a:t>
            </a:r>
            <a:r>
              <a:rPr lang="es-CL" sz="1400" i="1" dirty="0" smtClean="0"/>
              <a:t>alpina</a:t>
            </a:r>
            <a:r>
              <a:rPr lang="es-ES" sz="1400" i="1" dirty="0" smtClean="0"/>
              <a:t>…………….</a:t>
            </a:r>
            <a:r>
              <a:rPr lang="es-CL" sz="1400" i="1" dirty="0" smtClean="0"/>
              <a:t>………………………...….9</a:t>
            </a:r>
            <a:endParaRPr lang="es-CL" sz="1400" i="1" dirty="0"/>
          </a:p>
          <a:p>
            <a:r>
              <a:rPr lang="es-CL" sz="1400" i="1" dirty="0" err="1"/>
              <a:t>Nothofagus</a:t>
            </a:r>
            <a:r>
              <a:rPr lang="es-CL" sz="1400" i="1" dirty="0"/>
              <a:t> </a:t>
            </a:r>
            <a:r>
              <a:rPr lang="es-CL" sz="1400" i="1" dirty="0" err="1"/>
              <a:t>betuloides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…………………………………..12</a:t>
            </a:r>
            <a:endParaRPr lang="es-CL" sz="1400" i="1" dirty="0"/>
          </a:p>
          <a:p>
            <a:r>
              <a:rPr lang="es-CL" sz="1400" i="1" dirty="0" err="1"/>
              <a:t>Nothofagus</a:t>
            </a:r>
            <a:r>
              <a:rPr lang="es-CL" sz="1400" i="1" dirty="0"/>
              <a:t> </a:t>
            </a:r>
            <a:r>
              <a:rPr lang="es-CL" sz="1400" i="1" dirty="0" err="1"/>
              <a:t>nitida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…………………………………………..11</a:t>
            </a:r>
            <a:endParaRPr lang="es-CL" sz="1400" i="1" dirty="0"/>
          </a:p>
          <a:p>
            <a:r>
              <a:rPr lang="es-CL" sz="1400" i="1" dirty="0" err="1"/>
              <a:t>Nothofagus</a:t>
            </a:r>
            <a:r>
              <a:rPr lang="es-CL" sz="1400" i="1" dirty="0"/>
              <a:t> </a:t>
            </a:r>
            <a:r>
              <a:rPr lang="es-CL" sz="1400" i="1" dirty="0" err="1"/>
              <a:t>pumilio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………………………………………..13</a:t>
            </a:r>
            <a:endParaRPr lang="es-CL" sz="1400" i="1" dirty="0"/>
          </a:p>
        </p:txBody>
      </p:sp>
      <p:sp>
        <p:nvSpPr>
          <p:cNvPr id="7" name="6 Rectángulo"/>
          <p:cNvSpPr/>
          <p:nvPr/>
        </p:nvSpPr>
        <p:spPr>
          <a:xfrm>
            <a:off x="4882647" y="4632865"/>
            <a:ext cx="3762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O	</a:t>
            </a:r>
          </a:p>
          <a:p>
            <a:r>
              <a:rPr lang="es-CL" sz="1400" i="1" dirty="0" err="1"/>
              <a:t>Ovidia</a:t>
            </a:r>
            <a:r>
              <a:rPr lang="es-CL" sz="1400" i="1" dirty="0"/>
              <a:t> </a:t>
            </a:r>
            <a:r>
              <a:rPr lang="es-CL" sz="1400" i="1" dirty="0" smtClean="0"/>
              <a:t>andina ..……………………………………………….21</a:t>
            </a:r>
            <a:endParaRPr lang="es-CL" sz="1400" i="1" dirty="0"/>
          </a:p>
          <a:p>
            <a:r>
              <a:rPr lang="es-CL" sz="1400" i="1" dirty="0" err="1"/>
              <a:t>Osmorrhiza</a:t>
            </a:r>
            <a:r>
              <a:rPr lang="es-CL" sz="1400" i="1" dirty="0"/>
              <a:t> </a:t>
            </a:r>
            <a:r>
              <a:rPr lang="es-CL" sz="1400" i="1" dirty="0" err="1" smtClean="0"/>
              <a:t>chilensis</a:t>
            </a:r>
            <a:r>
              <a:rPr lang="es-CL" sz="1400" i="1" dirty="0" smtClean="0"/>
              <a:t>………………………………………..47</a:t>
            </a:r>
            <a:endParaRPr lang="es-CL" sz="1400" i="1" dirty="0"/>
          </a:p>
          <a:p>
            <a:r>
              <a:rPr lang="es-CL" sz="1400" i="1" dirty="0" err="1"/>
              <a:t>Ourisia</a:t>
            </a:r>
            <a:r>
              <a:rPr lang="es-CL" sz="1400" i="1" dirty="0"/>
              <a:t> </a:t>
            </a:r>
            <a:r>
              <a:rPr lang="es-CL" sz="1400" i="1" dirty="0" err="1" smtClean="0"/>
              <a:t>poeppigii</a:t>
            </a:r>
            <a:r>
              <a:rPr lang="es-CL" sz="1400" i="1" dirty="0" smtClean="0"/>
              <a:t>…………………………………………..…72</a:t>
            </a:r>
            <a:endParaRPr lang="es-CL" sz="1400" i="1" dirty="0"/>
          </a:p>
        </p:txBody>
      </p:sp>
      <p:sp>
        <p:nvSpPr>
          <p:cNvPr id="12" name="11 Rectángulo"/>
          <p:cNvSpPr/>
          <p:nvPr/>
        </p:nvSpPr>
        <p:spPr>
          <a:xfrm>
            <a:off x="321376" y="1843281"/>
            <a:ext cx="37064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	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1400" i="1" dirty="0" err="1" smtClean="0"/>
              <a:t>Gavilea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lutea</a:t>
            </a:r>
            <a:r>
              <a:rPr lang="es-CL" sz="1400" i="1" dirty="0" smtClean="0"/>
              <a:t> …………………………………..………..…..</a:t>
            </a:r>
            <a:r>
              <a:rPr lang="es-CL" sz="1400" i="1" dirty="0"/>
              <a:t>61</a:t>
            </a:r>
            <a:br>
              <a:rPr lang="es-CL" sz="1400" i="1" dirty="0"/>
            </a:br>
            <a:r>
              <a:rPr lang="es-CL" sz="1400" i="1" dirty="0" err="1"/>
              <a:t>Gaultheria</a:t>
            </a:r>
            <a:r>
              <a:rPr lang="es-CL" sz="1400" i="1" dirty="0"/>
              <a:t> </a:t>
            </a:r>
            <a:r>
              <a:rPr lang="es-CL" sz="1400" i="1" dirty="0" err="1" smtClean="0"/>
              <a:t>phillyreifolia</a:t>
            </a:r>
            <a:r>
              <a:rPr lang="es-CL" sz="1400" i="1" dirty="0" smtClean="0"/>
              <a:t>………………………………….33</a:t>
            </a:r>
            <a:r>
              <a:rPr lang="es-CL" sz="1400" i="1" dirty="0"/>
              <a:t/>
            </a:r>
            <a:br>
              <a:rPr lang="es-CL" sz="1400" i="1" dirty="0"/>
            </a:br>
            <a:r>
              <a:rPr lang="es-CL" sz="1400" i="1" dirty="0" err="1" smtClean="0"/>
              <a:t>Geranium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magellanicum</a:t>
            </a:r>
            <a:r>
              <a:rPr lang="es-CL" sz="1400" i="1" dirty="0" smtClean="0"/>
              <a:t> ...…..…………………….…57</a:t>
            </a:r>
            <a:r>
              <a:rPr lang="es-CL" sz="1400" i="1" dirty="0"/>
              <a:t/>
            </a:r>
            <a:br>
              <a:rPr lang="es-CL" sz="1400" i="1" dirty="0"/>
            </a:br>
            <a:r>
              <a:rPr lang="es-CL" sz="1400" i="1" dirty="0" err="1" smtClean="0"/>
              <a:t>Gunnera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magellanica</a:t>
            </a:r>
            <a:r>
              <a:rPr lang="es-CL" sz="1400" i="1" dirty="0" smtClean="0"/>
              <a:t>….….………….....................59</a:t>
            </a:r>
            <a:r>
              <a:rPr lang="es-CL" sz="1400" i="1" dirty="0"/>
              <a:t/>
            </a:r>
            <a:br>
              <a:rPr lang="es-CL" sz="1400" i="1" dirty="0"/>
            </a:br>
            <a:r>
              <a:rPr lang="es-CL" sz="1400" i="1" dirty="0" err="1" smtClean="0"/>
              <a:t>Gunnera</a:t>
            </a:r>
            <a:r>
              <a:rPr lang="es-CL" sz="1400" i="1" dirty="0" smtClean="0"/>
              <a:t> </a:t>
            </a:r>
            <a:r>
              <a:rPr lang="es-CL" sz="1400" i="1" dirty="0" err="1"/>
              <a:t>tinctoria</a:t>
            </a:r>
            <a:r>
              <a:rPr lang="es-CL" sz="1400" i="1" dirty="0"/>
              <a:t>  </a:t>
            </a:r>
            <a:r>
              <a:rPr lang="es-ES" sz="1400" i="1" dirty="0" smtClean="0"/>
              <a:t>…….</a:t>
            </a:r>
            <a:r>
              <a:rPr lang="es-CL" sz="1400" i="1" dirty="0" smtClean="0"/>
              <a:t>………………………………….58</a:t>
            </a:r>
            <a:br>
              <a:rPr lang="es-CL" sz="1400" i="1" dirty="0" smtClean="0"/>
            </a:br>
            <a:r>
              <a:rPr lang="es-CL" sz="1400" i="1" dirty="0" err="1" smtClean="0"/>
              <a:t>Gleichenia</a:t>
            </a:r>
            <a:r>
              <a:rPr lang="es-CL" sz="1400" i="1" dirty="0" smtClean="0"/>
              <a:t> </a:t>
            </a:r>
            <a:r>
              <a:rPr lang="es-CL" sz="1400" i="1" dirty="0" err="1" smtClean="0"/>
              <a:t>quadripartita</a:t>
            </a:r>
            <a:r>
              <a:rPr lang="es-CL" sz="1400" i="1" dirty="0" smtClean="0"/>
              <a:t>……………………….……….91</a:t>
            </a:r>
            <a:endParaRPr lang="es-CL" sz="1400" i="1" dirty="0"/>
          </a:p>
        </p:txBody>
      </p:sp>
      <p:sp>
        <p:nvSpPr>
          <p:cNvPr id="13" name="12 Rectángulo"/>
          <p:cNvSpPr/>
          <p:nvPr/>
        </p:nvSpPr>
        <p:spPr>
          <a:xfrm>
            <a:off x="329557" y="562368"/>
            <a:ext cx="37064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	</a:t>
            </a:r>
          </a:p>
          <a:p>
            <a:r>
              <a:rPr lang="it-IT" sz="1400" i="1" dirty="0"/>
              <a:t>Fuchsia </a:t>
            </a:r>
            <a:r>
              <a:rPr lang="it-IT" sz="1400" i="1" dirty="0" smtClean="0"/>
              <a:t>magellanica..........................................44</a:t>
            </a:r>
            <a:endParaRPr lang="it-IT" sz="1400" i="1" dirty="0"/>
          </a:p>
          <a:p>
            <a:r>
              <a:rPr lang="it-IT" sz="1400" i="1" dirty="0"/>
              <a:t>F</a:t>
            </a:r>
            <a:r>
              <a:rPr lang="it-IT" sz="1400" i="1" dirty="0" smtClean="0"/>
              <a:t>ragaria </a:t>
            </a:r>
            <a:r>
              <a:rPr lang="it-IT" sz="1400" i="1" dirty="0"/>
              <a:t>chiloensis </a:t>
            </a:r>
            <a:r>
              <a:rPr lang="it-IT" sz="1400" i="1" dirty="0" smtClean="0"/>
              <a:t>...........................................68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49247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620744"/>
            <a:ext cx="4427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Buddlejaceae.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Buddleja </a:t>
            </a:r>
            <a:r>
              <a:rPr lang="es-CL" sz="1600" i="1" dirty="0" smtClean="0"/>
              <a:t>globosa.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Matico.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cerca de cursos de agua, y con poca presencia de luz.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Especie nativa </a:t>
            </a:r>
            <a:r>
              <a:rPr lang="es-CL" sz="1600" dirty="0" smtClean="0"/>
              <a:t>de </a:t>
            </a:r>
            <a:r>
              <a:rPr lang="es-CL" sz="1600" dirty="0"/>
              <a:t>Chile y se </a:t>
            </a:r>
            <a:r>
              <a:rPr lang="es-CL" sz="1600" dirty="0" smtClean="0"/>
              <a:t>encuentra </a:t>
            </a:r>
            <a:r>
              <a:rPr lang="es-CL" sz="1600" dirty="0"/>
              <a:t>desde </a:t>
            </a:r>
            <a:r>
              <a:rPr lang="es-CL" sz="1600" dirty="0" smtClean="0"/>
              <a:t>Coquimbo </a:t>
            </a:r>
            <a:r>
              <a:rPr lang="es-CL" sz="1600" dirty="0"/>
              <a:t>hasta la región de los Lagos.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r>
              <a:rPr lang="es-CL" sz="1600" dirty="0"/>
              <a:t>						</a:t>
            </a:r>
          </a:p>
        </p:txBody>
      </p:sp>
      <p:pic>
        <p:nvPicPr>
          <p:cNvPr id="4099" name="Picture 3" descr="C:\Users\user\Desktop\fotos herbario\matico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620688"/>
            <a:ext cx="5577936" cy="255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 descr="C:\Users\user\Desktop\fotos herbario\matico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420888"/>
            <a:ext cx="3851920" cy="2909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3952749"/>
            <a:ext cx="6052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Celastraceae.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Maytenus </a:t>
            </a:r>
            <a:r>
              <a:rPr lang="es-CL" sz="1600" i="1" dirty="0" smtClean="0"/>
              <a:t>disticha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Maitén enano</a:t>
            </a:r>
            <a:r>
              <a:rPr lang="es-CL" sz="1600" dirty="0" smtClean="0"/>
              <a:t>, </a:t>
            </a:r>
            <a:r>
              <a:rPr lang="es-CL" sz="1600" dirty="0"/>
              <a:t>Leña dura </a:t>
            </a:r>
            <a:r>
              <a:rPr lang="es-CL" sz="1600" dirty="0" smtClean="0"/>
              <a:t>enana, </a:t>
            </a:r>
            <a:r>
              <a:rPr lang="es-CL" sz="1600" dirty="0"/>
              <a:t>Naranjillo.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el suelo del </a:t>
            </a:r>
            <a:r>
              <a:rPr lang="es-CL" sz="1600" dirty="0" smtClean="0"/>
              <a:t>bosque, </a:t>
            </a:r>
            <a:r>
              <a:rPr lang="es-CL" sz="1600" dirty="0"/>
              <a:t>lugares sombríos y en  matorrales </a:t>
            </a:r>
            <a:r>
              <a:rPr lang="es-CL" sz="1600" dirty="0" smtClean="0"/>
              <a:t>densos.</a:t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Se </a:t>
            </a:r>
            <a:r>
              <a:rPr lang="es-CL" sz="1600" dirty="0"/>
              <a:t>extiende por el bosque, desde el extremo </a:t>
            </a:r>
            <a:r>
              <a:rPr lang="es-CL" sz="1600" dirty="0" smtClean="0"/>
              <a:t>sur </a:t>
            </a:r>
            <a:r>
              <a:rPr lang="es-CL" sz="1600" dirty="0"/>
              <a:t>de la isla de Tierra del Fuego e islas de los </a:t>
            </a:r>
            <a:r>
              <a:rPr lang="es-CL" sz="1600" dirty="0" smtClean="0"/>
              <a:t>Canales hasta </a:t>
            </a:r>
            <a:r>
              <a:rPr lang="es-CL" sz="1600" dirty="0"/>
              <a:t>el norte de </a:t>
            </a:r>
            <a:r>
              <a:rPr lang="es-CL" sz="1600" dirty="0" smtClean="0"/>
              <a:t>la 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5122" name="Picture 2" descr="C:\Users\user\Desktop\fotos herbario\maiten enano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2486" y="4563426"/>
            <a:ext cx="2004976" cy="2327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fotos herbario\maiten enan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7357"/>
            <a:ext cx="8388424" cy="376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3" name="Picture 3" descr="C:\Users\user\Desktop\fotos herbario\maiten enano  (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2592" y="3284984"/>
            <a:ext cx="2173515" cy="2091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4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0892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65797" y="4021236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Ericaceae.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Empetrum </a:t>
            </a:r>
            <a:r>
              <a:rPr lang="es-CL" sz="1600" i="1" dirty="0" smtClean="0"/>
              <a:t>rubrum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Murtilla, </a:t>
            </a:r>
            <a:r>
              <a:rPr lang="es-CL" sz="1600" dirty="0" smtClean="0"/>
              <a:t>Mutilla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Común en áreas abiertas del bosque, en zonas muy expuestas, crece en las grietas de las </a:t>
            </a:r>
            <a:r>
              <a:rPr lang="es-CL" sz="1600" dirty="0" smtClean="0"/>
              <a:t>rocas,</a:t>
            </a:r>
            <a:br>
              <a:rPr lang="es-CL" sz="1600" dirty="0" smtClean="0"/>
            </a:br>
            <a:r>
              <a:rPr lang="es-CL" sz="1600" dirty="0" smtClean="0"/>
              <a:t>en </a:t>
            </a:r>
            <a:r>
              <a:rPr lang="es-CL" sz="1600" dirty="0"/>
              <a:t>suelos arenosos y pedregosos de las costas de cuerpos de agua y supera el límite </a:t>
            </a:r>
            <a:r>
              <a:rPr lang="es-CL" sz="1600" dirty="0" smtClean="0"/>
              <a:t>altitudinal </a:t>
            </a:r>
            <a:r>
              <a:rPr lang="es-CL" sz="1600" dirty="0"/>
              <a:t>del bosque </a:t>
            </a:r>
            <a:r>
              <a:rPr lang="es-CL" sz="1600" dirty="0" smtClean="0"/>
              <a:t> </a:t>
            </a:r>
            <a:r>
              <a:rPr lang="es-CL" sz="1600" dirty="0"/>
              <a:t>soportando condiciones </a:t>
            </a:r>
            <a:r>
              <a:rPr lang="es-CL" sz="1600" dirty="0" smtClean="0"/>
              <a:t>climáticas extremas. También </a:t>
            </a:r>
            <a:r>
              <a:rPr lang="es-CL" sz="1600" dirty="0"/>
              <a:t>crece en zonas áridas de las montañas </a:t>
            </a:r>
            <a:r>
              <a:rPr lang="es-CL" sz="1600" dirty="0" smtClean="0"/>
              <a:t>patagónicas. </a:t>
            </a:r>
            <a:r>
              <a:rPr lang="es-CL" sz="1600" b="1" dirty="0" smtClean="0"/>
              <a:t>Distribución: </a:t>
            </a:r>
            <a:r>
              <a:rPr lang="es-CL" sz="1600" dirty="0" smtClean="0"/>
              <a:t>Desde Valparaíso hasta la región de Magallanes, en el archipiélago de Juan Fernández. También presente en 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9221" name="Picture 5" descr="C:\Users\user\Desktop\fotos herbario\murtilla , murtila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797" y="151089"/>
            <a:ext cx="7450134" cy="338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220" name="Picture 4" descr="C:\Users\user\Desktop\fotos herbario\murtilla , murtila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566386" y="2021720"/>
            <a:ext cx="2754510" cy="2400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5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9921" y="4437112"/>
            <a:ext cx="9036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Ericaceae</a:t>
            </a:r>
            <a:r>
              <a:rPr lang="es-CL" sz="1600" b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 smtClean="0"/>
              <a:t>Gaultheria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phillyreifolia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Chaura.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Frecuente en toda la Región, especialmente en Humedales de la zona occidental, bosque siempre verde y en praderas antrópicas.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En Chile se encuentra presente desde la región del Maule hasta Magallanes. Se encuentra también en 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6147" name="Picture 3" descr="C:\Users\user\Desktop\fotos herbario\chaura  (3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745" y="332656"/>
            <a:ext cx="4130064" cy="310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8" name="Picture 4" descr="C:\Users\user\Desktop\fotos herbario\frutos chaura 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32656"/>
            <a:ext cx="4023046" cy="310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7904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436096" y="61455"/>
            <a:ext cx="3700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Escalloniaceae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Escallonia </a:t>
            </a:r>
            <a:r>
              <a:rPr lang="es-CL" sz="1600" i="1" dirty="0" smtClean="0"/>
              <a:t>rubra.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Siete </a:t>
            </a:r>
            <a:r>
              <a:rPr lang="es-CL" sz="1600" dirty="0" smtClean="0"/>
              <a:t>Camisas.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encuentra en </a:t>
            </a:r>
            <a:r>
              <a:rPr lang="es-CL" sz="1600" dirty="0" smtClean="0"/>
              <a:t>suelos </a:t>
            </a:r>
            <a:r>
              <a:rPr lang="es-CL" sz="1600" dirty="0"/>
              <a:t>rocosos, arenosos es parte importante de los estratos arbustivos del bosque, </a:t>
            </a:r>
            <a:r>
              <a:rPr lang="es-CL" sz="1600" dirty="0" smtClean="0"/>
              <a:t>en </a:t>
            </a:r>
            <a:r>
              <a:rPr lang="es-CL" sz="1600" dirty="0"/>
              <a:t>zonas </a:t>
            </a:r>
            <a:r>
              <a:rPr lang="es-CL" sz="1600" dirty="0" smtClean="0"/>
              <a:t>abiertas, quebradas </a:t>
            </a:r>
            <a:r>
              <a:rPr lang="es-CL" sz="1600" dirty="0"/>
              <a:t>y márgenes del </a:t>
            </a:r>
            <a:r>
              <a:rPr lang="es-CL" sz="1600" dirty="0" smtClean="0"/>
              <a:t>bosque.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 smtClean="0"/>
              <a:t> </a:t>
            </a:r>
            <a:r>
              <a:rPr lang="es-CL" sz="1600" dirty="0"/>
              <a:t>D</a:t>
            </a:r>
            <a:r>
              <a:rPr lang="es-CL" sz="1600" dirty="0" smtClean="0"/>
              <a:t>esde Santa Cruz (Argentina) y ültima esperanza (Chile) hasta el norte de la 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7" name="Picture 3" descr="C:\Users\user\Desktop\fotos herbario\7 camisas rosado claro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73" y="61455"/>
            <a:ext cx="5148064" cy="619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C:\Users\user\Desktop\fotos herbario\7 camisas rosado oscuro  (7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0895" y="4196530"/>
            <a:ext cx="2510401" cy="2715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fotos herbario\7 camisas rosado oscuro  (8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1274" y="4168235"/>
            <a:ext cx="2902726" cy="2787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9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			</a:t>
            </a:r>
            <a:r>
              <a:rPr lang="es-CL" sz="1100" dirty="0" smtClean="0"/>
              <a:t>.</a:t>
            </a:r>
            <a:r>
              <a:rPr lang="es-CL" sz="1100" dirty="0"/>
              <a:t/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549676"/>
            <a:ext cx="6439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Escalloniaceae.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Escallonia </a:t>
            </a:r>
            <a:r>
              <a:rPr lang="es-CL" sz="1600" i="1" dirty="0" smtClean="0"/>
              <a:t>virgata.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Meki, </a:t>
            </a:r>
            <a:r>
              <a:rPr lang="es-CL" sz="1600" dirty="0"/>
              <a:t>Mata </a:t>
            </a:r>
            <a:r>
              <a:rPr lang="es-CL" sz="1600" dirty="0" smtClean="0"/>
              <a:t>negra.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En lugares humedos, puede estar asociada </a:t>
            </a:r>
            <a:r>
              <a:rPr lang="es-CL" sz="1600" dirty="0"/>
              <a:t>a </a:t>
            </a:r>
            <a:r>
              <a:rPr lang="es-CL" sz="1600" dirty="0" smtClean="0"/>
              <a:t>bosques: Andino patagonico, Siempreverde. </a:t>
            </a:r>
            <a:r>
              <a:rPr lang="es-CL" sz="1600" dirty="0"/>
              <a:t>C</a:t>
            </a:r>
            <a:r>
              <a:rPr lang="es-CL" sz="1600" dirty="0" smtClean="0"/>
              <a:t>rece en lugares claros.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 smtClean="0"/>
              <a:t> </a:t>
            </a:r>
            <a:r>
              <a:rPr lang="es-CL" sz="1600" dirty="0"/>
              <a:t>Desde el Maule a  Magallanes. También presente en </a:t>
            </a:r>
            <a:r>
              <a:rPr lang="es-CL" sz="1600" dirty="0" smtClean="0"/>
              <a:t>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6" name="Picture 2" descr="C:\Users\user\Desktop\fotos herbario\chapel  (6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35137"/>
            <a:ext cx="5679428" cy="428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9" name="Picture 5" descr="C:\Users\user\Desktop\fotos herbario\chapel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9227" y="332656"/>
            <a:ext cx="2276849" cy="509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9652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75206" y="22037"/>
            <a:ext cx="46687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Teline </a:t>
            </a:r>
            <a:r>
              <a:rPr lang="es-CL" sz="1600" i="1" dirty="0"/>
              <a:t>s</a:t>
            </a:r>
            <a:r>
              <a:rPr lang="es-CL" sz="1600" i="1" dirty="0" smtClean="0"/>
              <a:t>pp.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smtClean="0"/>
              <a:t>Retamo.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</a:t>
            </a:r>
            <a:r>
              <a:rPr lang="es-CL" sz="1600" dirty="0"/>
              <a:t> Valles </a:t>
            </a:r>
            <a:r>
              <a:rPr lang="es-CL" sz="1600" dirty="0" smtClean="0"/>
              <a:t>bajos </a:t>
            </a:r>
            <a:r>
              <a:rPr lang="es-CL" sz="1600" dirty="0"/>
              <a:t>con poca presencia de </a:t>
            </a:r>
            <a:r>
              <a:rPr lang="es-CL" sz="1600" dirty="0" smtClean="0"/>
              <a:t>luminosidad. </a:t>
            </a:r>
            <a:r>
              <a:rPr lang="es-CL" sz="1600" dirty="0"/>
              <a:t>Esta </a:t>
            </a:r>
            <a:r>
              <a:rPr lang="es-CL" sz="1600" dirty="0" smtClean="0"/>
              <a:t>especie </a:t>
            </a:r>
            <a:r>
              <a:rPr lang="es-CL" sz="1600" dirty="0"/>
              <a:t>no es resistente a la nieve pero si a las </a:t>
            </a:r>
            <a:r>
              <a:rPr lang="es-CL" sz="1600" dirty="0" smtClean="0"/>
              <a:t>haladas.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Especie introducida que </a:t>
            </a:r>
            <a:r>
              <a:rPr lang="es-CL" sz="1600" dirty="0"/>
              <a:t>se encuentra en Chile desde Rancagua hasta </a:t>
            </a:r>
            <a:r>
              <a:rPr lang="es-CL" sz="1600" dirty="0" smtClean="0"/>
              <a:t>Angol.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dirty="0"/>
              <a:t> 						</a:t>
            </a:r>
            <a:r>
              <a:rPr lang="es-CL" sz="1600" dirty="0" smtClean="0"/>
              <a:t>.</a:t>
            </a:r>
            <a:r>
              <a:rPr lang="es-CL" sz="1600" dirty="0"/>
              <a:t>			</a:t>
            </a:r>
          </a:p>
          <a:p>
            <a:endParaRPr lang="es-CL" sz="1600" dirty="0"/>
          </a:p>
        </p:txBody>
      </p:sp>
      <p:pic>
        <p:nvPicPr>
          <p:cNvPr id="1027" name="Picture 3" descr="C:\Users\user\Desktop\fotos herbario\retamill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195156" y="1187641"/>
            <a:ext cx="6858001" cy="448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fotos herbario\retamillo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4391481"/>
            <a:ext cx="4491559" cy="243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6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543856"/>
            <a:ext cx="86458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Grossulariaceae.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Ribes  </a:t>
            </a:r>
            <a:r>
              <a:rPr lang="es-CL" sz="1600" i="1" dirty="0" smtClean="0"/>
              <a:t>grossularia.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Grosella.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</a:t>
            </a:r>
            <a:r>
              <a:rPr lang="es-CL" sz="1600" dirty="0" smtClean="0"/>
              <a:t>ugares sombríos </a:t>
            </a:r>
            <a:r>
              <a:rPr lang="es-CL" sz="1600" dirty="0"/>
              <a:t>con humedad permanente , y suelos bien </a:t>
            </a:r>
            <a:r>
              <a:rPr lang="es-CL" sz="1600" dirty="0" smtClean="0"/>
              <a:t>drenados. Común en huertas casera de la Región de los Ríos al sur.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</a:t>
            </a:r>
            <a:r>
              <a:rPr lang="es-CL" sz="1600" dirty="0" smtClean="0"/>
              <a:t>Originaria </a:t>
            </a:r>
            <a:r>
              <a:rPr lang="es-CL" sz="1600" dirty="0"/>
              <a:t>de Europa se ha naturalizado en zonas andina continental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>
                <a:solidFill>
                  <a:srgbClr val="FF0000"/>
                </a:solidFill>
              </a:rPr>
              <a:t>Especie </a:t>
            </a:r>
            <a:r>
              <a:rPr lang="es-CL" sz="1600" b="1" dirty="0">
                <a:solidFill>
                  <a:srgbClr val="FF0000"/>
                </a:solidFill>
              </a:rPr>
              <a:t>exótica </a:t>
            </a:r>
          </a:p>
          <a:p>
            <a:r>
              <a:rPr lang="es-CL" sz="1600" dirty="0"/>
              <a:t>			</a:t>
            </a:r>
          </a:p>
        </p:txBody>
      </p:sp>
      <p:pic>
        <p:nvPicPr>
          <p:cNvPr id="3075" name="Picture 3" descr="C:\Users\user\Desktop\fotos herbario\grosella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3361"/>
            <a:ext cx="6629582" cy="437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user\Desktop\fotos herbario\grosella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00"/>
          <a:stretch/>
        </p:blipFill>
        <p:spPr bwMode="auto">
          <a:xfrm>
            <a:off x="6657520" y="59032"/>
            <a:ext cx="2592288" cy="4484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fotos herbario\Nueva carpeta (4)\zarzaparrila 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 b="-6346"/>
          <a:stretch/>
        </p:blipFill>
        <p:spPr bwMode="auto">
          <a:xfrm>
            <a:off x="395536" y="332656"/>
            <a:ext cx="4224541" cy="397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4 CuadroTexto"/>
          <p:cNvSpPr txBox="1"/>
          <p:nvPr/>
        </p:nvSpPr>
        <p:spPr>
          <a:xfrm>
            <a:off x="0" y="4437112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Grosulariaceae.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Ribes </a:t>
            </a:r>
            <a:r>
              <a:rPr lang="es-CL" sz="1600" i="1" dirty="0" smtClean="0"/>
              <a:t>magellanicum.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Zarzaparrila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se encuentra en los bosques Andino patagónico y </a:t>
            </a:r>
            <a:r>
              <a:rPr lang="es-CL" sz="1600" dirty="0"/>
              <a:t>S</a:t>
            </a:r>
            <a:r>
              <a:rPr lang="es-CL" sz="1600" dirty="0" smtClean="0"/>
              <a:t>iempreverde.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</a:t>
            </a:r>
            <a:r>
              <a:rPr lang="es-CL" sz="1600" dirty="0"/>
              <a:t>la Región de O´higgins  hasta la Región de </a:t>
            </a:r>
            <a:r>
              <a:rPr lang="es-CL" sz="1600" dirty="0" smtClean="0"/>
              <a:t>Magallanes. </a:t>
            </a:r>
            <a:r>
              <a:rPr lang="es-CL" sz="1600" dirty="0"/>
              <a:t>También presente en </a:t>
            </a:r>
            <a:r>
              <a:rPr lang="es-CL" sz="1600" dirty="0" smtClean="0"/>
              <a:t>Argentina</a:t>
            </a:r>
            <a:r>
              <a:rPr lang="es-CL" sz="1600" b="1" dirty="0" smtClean="0"/>
              <a:t>.</a:t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Paula Miranda, Hariet Sidler, Aracely </a:t>
            </a:r>
            <a:r>
              <a:rPr lang="es-CL" sz="1600" dirty="0" smtClean="0"/>
              <a:t>Soto.</a:t>
            </a:r>
            <a:endParaRPr lang="es-CL" sz="1600" b="1" dirty="0">
              <a:solidFill>
                <a:srgbClr val="FF0000"/>
              </a:solidFill>
            </a:endParaRPr>
          </a:p>
          <a:p>
            <a:endParaRPr lang="es-CL" sz="1600" dirty="0"/>
          </a:p>
        </p:txBody>
      </p:sp>
      <p:pic>
        <p:nvPicPr>
          <p:cNvPr id="6146" name="Picture 2" descr="C:\Users\user\Dropbox\Capturas de pantalla\Captura de pantalla 2015-02-16 14.14.2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5423" y="332656"/>
            <a:ext cx="2126905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3871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4509120"/>
            <a:ext cx="8964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Poaceae.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Chusquea </a:t>
            </a:r>
            <a:r>
              <a:rPr lang="es-CL" sz="1600" i="1" dirty="0" smtClean="0"/>
              <a:t>culeou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C</a:t>
            </a:r>
            <a:r>
              <a:rPr lang="es-CL" sz="1600" dirty="0" smtClean="0"/>
              <a:t>olihue</a:t>
            </a:r>
            <a:r>
              <a:rPr lang="es-CL" sz="1600" dirty="0"/>
              <a:t>, </a:t>
            </a:r>
            <a:r>
              <a:rPr lang="es-CL" sz="1600" dirty="0" smtClean="0"/>
              <a:t>Coligüe.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E</a:t>
            </a:r>
            <a:r>
              <a:rPr lang="es-CL" sz="1600" dirty="0" smtClean="0"/>
              <a:t>n los bosques, es más Frecuente en los Siempreverde.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En </a:t>
            </a:r>
            <a:r>
              <a:rPr lang="es-CL" sz="1600" dirty="0"/>
              <a:t>C</a:t>
            </a:r>
            <a:r>
              <a:rPr lang="es-CL" sz="1600" dirty="0" smtClean="0"/>
              <a:t>hile </a:t>
            </a:r>
            <a:r>
              <a:rPr lang="es-CL" sz="1600" dirty="0"/>
              <a:t>se encuentra </a:t>
            </a:r>
            <a:r>
              <a:rPr lang="es-CL" sz="1600" dirty="0" smtClean="0"/>
              <a:t>desde </a:t>
            </a:r>
            <a:r>
              <a:rPr lang="es-CL" sz="1600" dirty="0"/>
              <a:t>Coquimbo hasta la región de  Aysén. También presente en 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r>
              <a:rPr lang="es-CL" sz="1600" dirty="0"/>
              <a:t>				</a:t>
            </a:r>
            <a:r>
              <a:rPr lang="es-CL" sz="1600" dirty="0" smtClean="0"/>
              <a:t>.</a:t>
            </a:r>
            <a:endParaRPr lang="es-CL" sz="1600" dirty="0"/>
          </a:p>
        </p:txBody>
      </p:sp>
      <p:pic>
        <p:nvPicPr>
          <p:cNvPr id="14338" name="Picture 2" descr="C:\Users\user\Desktop\cami\IMG_878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60647"/>
            <a:ext cx="6263578" cy="405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 descr="C:\Users\user\Desktop\fotos herbario\quila (3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5782" y="2204864"/>
            <a:ext cx="3688218" cy="2755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7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827932" y="692696"/>
            <a:ext cx="38164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T	</a:t>
            </a:r>
            <a:r>
              <a:rPr lang="es-CL" sz="1600" i="1" dirty="0"/>
              <a:t/>
            </a:r>
            <a:br>
              <a:rPr lang="es-CL" sz="1600" i="1" dirty="0"/>
            </a:br>
            <a:r>
              <a:rPr lang="es-CL" sz="1600" i="1" dirty="0"/>
              <a:t>Teline s</a:t>
            </a:r>
            <a:r>
              <a:rPr lang="es-CL" sz="1600" i="1" dirty="0" smtClean="0"/>
              <a:t>pp.…………….…................................36</a:t>
            </a:r>
            <a:endParaRPr lang="es-CL" sz="1600" i="1" dirty="0"/>
          </a:p>
          <a:p>
            <a:r>
              <a:rPr lang="es-CL" sz="1600" i="1" dirty="0" err="1"/>
              <a:t>Trifolium</a:t>
            </a:r>
            <a:r>
              <a:rPr lang="es-CL" sz="1600" i="1" dirty="0"/>
              <a:t> pratense </a:t>
            </a:r>
            <a:r>
              <a:rPr lang="es-CL" sz="1600" i="1" dirty="0" smtClean="0"/>
              <a:t>………………………………….55</a:t>
            </a:r>
            <a:endParaRPr lang="es-CL" sz="1600" i="1" dirty="0"/>
          </a:p>
          <a:p>
            <a:r>
              <a:rPr lang="es-CL" sz="1600" i="1" dirty="0"/>
              <a:t>Trifolium </a:t>
            </a:r>
            <a:r>
              <a:rPr lang="es-CL" sz="1600" i="1" dirty="0" err="1"/>
              <a:t>repens</a:t>
            </a:r>
            <a:r>
              <a:rPr lang="es-CL" sz="1600" i="1" dirty="0"/>
              <a:t> </a:t>
            </a:r>
            <a:r>
              <a:rPr lang="es-CL" sz="1600" i="1" dirty="0" smtClean="0"/>
              <a:t>..…………………………………..56</a:t>
            </a:r>
            <a:endParaRPr lang="es-CL" sz="1600" i="1" dirty="0"/>
          </a:p>
        </p:txBody>
      </p:sp>
      <p:sp>
        <p:nvSpPr>
          <p:cNvPr id="4" name="3 Rectángulo"/>
          <p:cNvSpPr/>
          <p:nvPr/>
        </p:nvSpPr>
        <p:spPr>
          <a:xfrm>
            <a:off x="4816231" y="2354689"/>
            <a:ext cx="38281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U	</a:t>
            </a:r>
          </a:p>
          <a:p>
            <a:r>
              <a:rPr lang="es-CL" sz="1600" i="1" dirty="0" err="1"/>
              <a:t>Usnea</a:t>
            </a:r>
            <a:r>
              <a:rPr lang="es-CL" sz="1600" i="1" dirty="0"/>
              <a:t> </a:t>
            </a:r>
            <a:r>
              <a:rPr lang="es-CL" sz="1600" i="1" dirty="0" err="1" smtClean="0"/>
              <a:t>spp</a:t>
            </a:r>
            <a:r>
              <a:rPr lang="es-CL" sz="1600" i="1" dirty="0" smtClean="0"/>
              <a:t>……………………………………………….83</a:t>
            </a:r>
            <a:endParaRPr lang="es-CL" sz="1600" i="1" dirty="0"/>
          </a:p>
        </p:txBody>
      </p:sp>
      <p:sp>
        <p:nvSpPr>
          <p:cNvPr id="5" name="4 Rectángulo"/>
          <p:cNvSpPr/>
          <p:nvPr/>
        </p:nvSpPr>
        <p:spPr>
          <a:xfrm>
            <a:off x="4828574" y="3410943"/>
            <a:ext cx="381578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V	</a:t>
            </a:r>
          </a:p>
          <a:p>
            <a:r>
              <a:rPr lang="it-IT" sz="1600" i="1" dirty="0"/>
              <a:t>Valeriana </a:t>
            </a:r>
            <a:r>
              <a:rPr lang="it-IT" sz="1600" i="1" dirty="0" smtClean="0"/>
              <a:t>lapathifolia................................74</a:t>
            </a:r>
            <a:br>
              <a:rPr lang="it-IT" sz="1600" i="1" dirty="0" smtClean="0"/>
            </a:br>
            <a:r>
              <a:rPr lang="it-IT" sz="1600" i="1" dirty="0" smtClean="0"/>
              <a:t>Verbascus thapsus.....................................75</a:t>
            </a:r>
            <a:endParaRPr lang="it-IT" sz="1600" i="1" dirty="0"/>
          </a:p>
          <a:p>
            <a:r>
              <a:rPr lang="it-IT" sz="1600" i="1" dirty="0"/>
              <a:t>Vicia magallanica </a:t>
            </a:r>
            <a:r>
              <a:rPr lang="it-IT" sz="1600" i="1" dirty="0" smtClean="0"/>
              <a:t>.....................................52</a:t>
            </a:r>
            <a:endParaRPr lang="it-IT" sz="1600" i="1" dirty="0"/>
          </a:p>
          <a:p>
            <a:r>
              <a:rPr lang="it-IT" sz="1600" i="1" dirty="0"/>
              <a:t>Violeta magallanica </a:t>
            </a:r>
            <a:r>
              <a:rPr lang="it-IT" sz="1600" i="1" dirty="0" smtClean="0"/>
              <a:t>..................................76</a:t>
            </a:r>
            <a:endParaRPr lang="it-IT" sz="1600" i="1" dirty="0"/>
          </a:p>
        </p:txBody>
      </p:sp>
      <p:sp>
        <p:nvSpPr>
          <p:cNvPr id="6" name="5 Rectángulo"/>
          <p:cNvSpPr/>
          <p:nvPr/>
        </p:nvSpPr>
        <p:spPr>
          <a:xfrm>
            <a:off x="4850154" y="4869160"/>
            <a:ext cx="38164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W	</a:t>
            </a:r>
          </a:p>
          <a:p>
            <a:r>
              <a:rPr lang="es-CL" sz="1600" i="1" dirty="0" err="1"/>
              <a:t>Weinmannia</a:t>
            </a:r>
            <a:r>
              <a:rPr lang="es-CL" sz="1600" i="1" dirty="0"/>
              <a:t> </a:t>
            </a:r>
            <a:r>
              <a:rPr lang="es-CL" sz="1600" i="1" dirty="0" err="1"/>
              <a:t>trichosperma</a:t>
            </a:r>
            <a:r>
              <a:rPr lang="es-CL" sz="1600" i="1" dirty="0"/>
              <a:t> </a:t>
            </a:r>
            <a:r>
              <a:rPr lang="es-CL" sz="1600" i="1" dirty="0" smtClean="0"/>
              <a:t>………………………7</a:t>
            </a:r>
            <a:endParaRPr lang="es-CL" sz="1600" i="1" dirty="0"/>
          </a:p>
        </p:txBody>
      </p:sp>
      <p:sp>
        <p:nvSpPr>
          <p:cNvPr id="8" name="7 Rectángulo"/>
          <p:cNvSpPr/>
          <p:nvPr/>
        </p:nvSpPr>
        <p:spPr>
          <a:xfrm>
            <a:off x="225529" y="3652649"/>
            <a:ext cx="39015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R	</a:t>
            </a:r>
          </a:p>
          <a:p>
            <a:r>
              <a:rPr lang="es-CL" sz="1400" i="1" dirty="0" err="1"/>
              <a:t>Raukaua</a:t>
            </a:r>
            <a:r>
              <a:rPr lang="es-CL" sz="1400" i="1" dirty="0"/>
              <a:t> </a:t>
            </a:r>
            <a:r>
              <a:rPr lang="es-CL" sz="1400" i="1" dirty="0" err="1" smtClean="0"/>
              <a:t>laetevirens</a:t>
            </a:r>
            <a:r>
              <a:rPr lang="es-CL" sz="1400" i="1" dirty="0" smtClean="0"/>
              <a:t>………………….……………………….22</a:t>
            </a:r>
            <a:endParaRPr lang="es-CL" sz="1400" i="1" dirty="0"/>
          </a:p>
          <a:p>
            <a:r>
              <a:rPr lang="es-CL" sz="1400" i="1" dirty="0" err="1"/>
              <a:t>Ribes</a:t>
            </a:r>
            <a:r>
              <a:rPr lang="es-CL" sz="1400" i="1" dirty="0"/>
              <a:t> </a:t>
            </a:r>
            <a:r>
              <a:rPr lang="es-CL" sz="1400" i="1" dirty="0" err="1" smtClean="0"/>
              <a:t>grossularia</a:t>
            </a:r>
            <a:r>
              <a:rPr lang="es-CL" sz="1400" i="1" dirty="0" smtClean="0"/>
              <a:t>………………………………………………..37</a:t>
            </a:r>
            <a:endParaRPr lang="es-CL" sz="1400" i="1" dirty="0"/>
          </a:p>
          <a:p>
            <a:r>
              <a:rPr lang="es-CL" sz="1400" i="1" dirty="0" err="1"/>
              <a:t>Ribes</a:t>
            </a:r>
            <a:r>
              <a:rPr lang="es-CL" sz="1400" i="1" dirty="0"/>
              <a:t> </a:t>
            </a:r>
            <a:r>
              <a:rPr lang="es-CL" sz="1400" i="1" dirty="0" err="1" smtClean="0"/>
              <a:t>magellanicum</a:t>
            </a:r>
            <a:r>
              <a:rPr lang="es-CL" sz="1400" i="1" dirty="0" smtClean="0"/>
              <a:t>……………………………………………38</a:t>
            </a:r>
            <a:endParaRPr lang="es-CL" sz="1400" i="1" dirty="0"/>
          </a:p>
          <a:p>
            <a:r>
              <a:rPr lang="es-CL" sz="1400" i="1" dirty="0"/>
              <a:t>Rosa </a:t>
            </a:r>
            <a:r>
              <a:rPr lang="es-CL" sz="1400" i="1" dirty="0" err="1"/>
              <a:t>rubiginosa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………………………………………………...40</a:t>
            </a:r>
            <a:endParaRPr lang="es-CL" sz="1400" i="1" dirty="0"/>
          </a:p>
          <a:p>
            <a:r>
              <a:rPr lang="es-CL" sz="1400" i="1" dirty="0" err="1"/>
              <a:t>Rubus</a:t>
            </a:r>
            <a:r>
              <a:rPr lang="es-CL" sz="1400" i="1" dirty="0"/>
              <a:t> </a:t>
            </a:r>
            <a:r>
              <a:rPr lang="es-CL" sz="1400" i="1" dirty="0" err="1" smtClean="0"/>
              <a:t>idaeus</a:t>
            </a:r>
            <a:r>
              <a:rPr lang="es-CL" sz="1400" i="1" dirty="0" smtClean="0"/>
              <a:t>………………………………………………........41</a:t>
            </a:r>
            <a:br>
              <a:rPr lang="es-CL" sz="1400" i="1" dirty="0" smtClean="0"/>
            </a:br>
            <a:r>
              <a:rPr lang="es-CL" sz="1400" i="1" dirty="0" err="1" smtClean="0"/>
              <a:t>Rubus</a:t>
            </a:r>
            <a:r>
              <a:rPr lang="es-CL" sz="1400" i="1" dirty="0"/>
              <a:t> </a:t>
            </a:r>
            <a:r>
              <a:rPr lang="es-CL" sz="1400" i="1" dirty="0" smtClean="0"/>
              <a:t>geoides…………………………………………………….69</a:t>
            </a:r>
            <a:endParaRPr lang="es-CL" sz="1400" i="1" dirty="0"/>
          </a:p>
          <a:p>
            <a:r>
              <a:rPr lang="es-CL" sz="1400" i="1" dirty="0" err="1"/>
              <a:t>Rumex</a:t>
            </a:r>
            <a:r>
              <a:rPr lang="es-CL" sz="1400" i="1" dirty="0"/>
              <a:t> </a:t>
            </a:r>
            <a:r>
              <a:rPr lang="es-CL" sz="1400" i="1" dirty="0" err="1"/>
              <a:t>magellanicus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………………………………………….64</a:t>
            </a:r>
            <a:endParaRPr lang="es-CL" sz="1400" i="1" dirty="0"/>
          </a:p>
        </p:txBody>
      </p:sp>
      <p:sp>
        <p:nvSpPr>
          <p:cNvPr id="9" name="8 Rectángulo"/>
          <p:cNvSpPr/>
          <p:nvPr/>
        </p:nvSpPr>
        <p:spPr>
          <a:xfrm>
            <a:off x="225529" y="2726787"/>
            <a:ext cx="3758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	</a:t>
            </a:r>
          </a:p>
          <a:p>
            <a:r>
              <a:rPr lang="en-US" sz="1400" i="1" dirty="0" err="1"/>
              <a:t>Quinchamallium</a:t>
            </a:r>
            <a:r>
              <a:rPr lang="en-US" sz="1400" i="1" dirty="0"/>
              <a:t> </a:t>
            </a:r>
            <a:r>
              <a:rPr lang="en-US" sz="1400" i="1" dirty="0" err="1"/>
              <a:t>c</a:t>
            </a:r>
            <a:r>
              <a:rPr lang="en-US" sz="1400" i="1" dirty="0" err="1" smtClean="0"/>
              <a:t>hilensis</a:t>
            </a:r>
            <a:r>
              <a:rPr lang="en-US" sz="1400" i="1" dirty="0" smtClean="0"/>
              <a:t>...................................71</a:t>
            </a:r>
            <a:endParaRPr lang="en-US" sz="1400" i="1" dirty="0"/>
          </a:p>
        </p:txBody>
      </p:sp>
      <p:sp>
        <p:nvSpPr>
          <p:cNvPr id="10" name="9 Rectángulo"/>
          <p:cNvSpPr/>
          <p:nvPr/>
        </p:nvSpPr>
        <p:spPr>
          <a:xfrm>
            <a:off x="225529" y="692696"/>
            <a:ext cx="37587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	</a:t>
            </a:r>
          </a:p>
          <a:p>
            <a:r>
              <a:rPr lang="es-CL" sz="1400" i="1" dirty="0" err="1"/>
              <a:t>Perezia</a:t>
            </a:r>
            <a:r>
              <a:rPr lang="es-CL" sz="1400" i="1" dirty="0"/>
              <a:t> </a:t>
            </a:r>
            <a:r>
              <a:rPr lang="es-CL" sz="1400" i="1" dirty="0" err="1"/>
              <a:t>recurvata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……………………………………………50</a:t>
            </a:r>
            <a:endParaRPr lang="es-CL" sz="1400" i="1" dirty="0"/>
          </a:p>
          <a:p>
            <a:r>
              <a:rPr lang="es-CL" sz="1400" i="1" dirty="0" smtClean="0"/>
              <a:t>Pinus ponderosa…………………………………………….14</a:t>
            </a:r>
            <a:r>
              <a:rPr lang="es-CL" sz="1400" i="1" dirty="0"/>
              <a:t/>
            </a:r>
            <a:br>
              <a:rPr lang="es-CL" sz="1400" i="1" dirty="0"/>
            </a:br>
            <a:r>
              <a:rPr lang="es-CL" sz="1400" i="1" dirty="0" smtClean="0"/>
              <a:t>Pinus </a:t>
            </a:r>
            <a:r>
              <a:rPr lang="es-CL" sz="1400" i="1" dirty="0"/>
              <a:t>c</a:t>
            </a:r>
            <a:r>
              <a:rPr lang="es-CL" sz="1400" i="1" dirty="0" smtClean="0"/>
              <a:t>ontorta ……………………………………………….15</a:t>
            </a:r>
            <a:endParaRPr lang="es-CL" sz="1400" i="1" dirty="0"/>
          </a:p>
          <a:p>
            <a:r>
              <a:rPr lang="es-CL" sz="1400" i="1" dirty="0" err="1"/>
              <a:t>Polystichum</a:t>
            </a:r>
            <a:r>
              <a:rPr lang="es-CL" sz="1400" i="1" dirty="0"/>
              <a:t> </a:t>
            </a:r>
            <a:r>
              <a:rPr lang="es-CL" sz="1400" i="1" dirty="0" err="1" smtClean="0"/>
              <a:t>multifidum</a:t>
            </a:r>
            <a:r>
              <a:rPr lang="es-CL" sz="1400" i="1" dirty="0" smtClean="0"/>
              <a:t>………………………………….89</a:t>
            </a:r>
            <a:endParaRPr lang="es-CL" sz="1400" i="1" dirty="0"/>
          </a:p>
          <a:p>
            <a:r>
              <a:rPr lang="es-CL" sz="1400" i="1" dirty="0" err="1"/>
              <a:t>Populus</a:t>
            </a:r>
            <a:r>
              <a:rPr lang="es-CL" sz="1400" i="1" dirty="0"/>
              <a:t> </a:t>
            </a:r>
            <a:r>
              <a:rPr lang="es-CL" sz="1400" i="1" dirty="0" err="1"/>
              <a:t>nigra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…………………………………………………</a:t>
            </a:r>
            <a:r>
              <a:rPr lang="es-CL" sz="1400" i="1" dirty="0"/>
              <a:t>20</a:t>
            </a:r>
            <a:br>
              <a:rPr lang="es-CL" sz="1400" i="1" dirty="0"/>
            </a:br>
            <a:r>
              <a:rPr lang="es-CL" sz="1400" i="1" dirty="0" err="1"/>
              <a:t>Podocarpus</a:t>
            </a:r>
            <a:r>
              <a:rPr lang="es-CL" sz="1400" i="1" dirty="0"/>
              <a:t> </a:t>
            </a:r>
            <a:r>
              <a:rPr lang="es-CL" sz="1400" i="1" dirty="0" err="1"/>
              <a:t>nubigena</a:t>
            </a:r>
            <a:r>
              <a:rPr lang="es-CL" sz="1400" i="1" dirty="0"/>
              <a:t> </a:t>
            </a:r>
            <a:r>
              <a:rPr lang="es-CL" sz="1400" i="1" dirty="0" smtClean="0"/>
              <a:t>……………………………………16</a:t>
            </a:r>
            <a:endParaRPr lang="es-CL" sz="1400" i="1" dirty="0"/>
          </a:p>
          <a:p>
            <a:r>
              <a:rPr lang="es-CL" sz="1400" i="1" dirty="0" err="1"/>
              <a:t>Plantago</a:t>
            </a:r>
            <a:r>
              <a:rPr lang="es-CL" sz="1400" i="1" dirty="0"/>
              <a:t> </a:t>
            </a:r>
            <a:r>
              <a:rPr lang="es-CL" sz="1400" i="1" dirty="0" err="1" smtClean="0"/>
              <a:t>major</a:t>
            </a:r>
            <a:r>
              <a:rPr lang="es-CL" sz="1400" i="1" dirty="0" smtClean="0"/>
              <a:t>……..………………………………………..65</a:t>
            </a:r>
            <a:endParaRPr lang="es-CL" sz="1400" i="1" dirty="0"/>
          </a:p>
        </p:txBody>
      </p:sp>
    </p:spTree>
    <p:extLst>
      <p:ext uri="{BB962C8B-B14F-4D97-AF65-F5344CB8AC3E}">
        <p14:creationId xmlns:p14="http://schemas.microsoft.com/office/powerpoint/2010/main" val="148826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14400" y="2492375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4149080"/>
            <a:ext cx="5806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Rosaceae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Rosa </a:t>
            </a:r>
            <a:r>
              <a:rPr lang="es-CL" sz="1600" i="1" dirty="0" smtClean="0"/>
              <a:t>rubiginosa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Rosa </a:t>
            </a:r>
            <a:r>
              <a:rPr lang="es-CL" sz="1600" dirty="0" smtClean="0"/>
              <a:t>Mosqueta.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zonas </a:t>
            </a:r>
            <a:r>
              <a:rPr lang="es-CL" sz="1600" dirty="0" smtClean="0"/>
              <a:t>áridas, estepa y zonas con presencia ganadera.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Originaria </a:t>
            </a:r>
            <a:r>
              <a:rPr lang="es-CL" sz="1600" dirty="0"/>
              <a:t>de Europa se ha naturalizado en zonas andina continental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9218" name="Picture 2" descr="C:\Users\user\Desktop\fotos herbario\rosa suberiginosa 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4975" y="64112"/>
            <a:ext cx="4383551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220" name="Picture 4" descr="C:\Users\user\Desktop\fotos herbario\rosa suberiginosa (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64112"/>
            <a:ext cx="4093471" cy="373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9507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2482" y="4523078"/>
            <a:ext cx="4427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Rosaceae.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Rubus </a:t>
            </a:r>
            <a:r>
              <a:rPr lang="es-CL" sz="1600" i="1" dirty="0" smtClean="0"/>
              <a:t>idaeus.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Frambueza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generalmente en huerta 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Valparaíso hacia al sur.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r>
              <a:rPr lang="es-CL" sz="1600" dirty="0"/>
              <a:t>							 </a:t>
            </a:r>
          </a:p>
        </p:txBody>
      </p:sp>
      <p:pic>
        <p:nvPicPr>
          <p:cNvPr id="3074" name="Picture 2" descr="C:\Users\user\Desktop\fotos herbario\frambueza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979" y="188640"/>
            <a:ext cx="787697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3234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80199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Salicaceae.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Azara </a:t>
            </a:r>
            <a:r>
              <a:rPr lang="es-CL" sz="1600" i="1" dirty="0" smtClean="0"/>
              <a:t>lanceolata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Aromo.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En bosques, renovales  y matorrales, </a:t>
            </a:r>
            <a:r>
              <a:rPr lang="es-CL" sz="1600" dirty="0"/>
              <a:t>S</a:t>
            </a:r>
            <a:r>
              <a:rPr lang="es-CL" sz="1600" dirty="0" smtClean="0"/>
              <a:t>iempreverde. También a orillas de camino en la zona occidental de la región.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En Chile se encuentra desde Arauco a </a:t>
            </a:r>
            <a:r>
              <a:rPr lang="es-CL" sz="1600" dirty="0" smtClean="0"/>
              <a:t>Magallanes. </a:t>
            </a:r>
            <a:r>
              <a:rPr lang="es-CL" sz="1600" dirty="0"/>
              <a:t>También presente en </a:t>
            </a:r>
            <a:r>
              <a:rPr lang="es-CL" sz="1600" dirty="0" smtClean="0"/>
              <a:t>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3077" name="Picture 5" descr="C:\Users\user\Desktop\fotos herbario\azara lanseolata 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77" y="116632"/>
            <a:ext cx="6861511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user\Desktop\fotos herbario\azara (1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73" r="-4911"/>
          <a:stretch/>
        </p:blipFill>
        <p:spPr bwMode="auto">
          <a:xfrm>
            <a:off x="5494734" y="2852936"/>
            <a:ext cx="3673366" cy="2650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662196" y="116632"/>
            <a:ext cx="3995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Santalaceae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Myoschilos</a:t>
            </a:r>
            <a:r>
              <a:rPr lang="es-CL" sz="1600" i="1" dirty="0"/>
              <a:t> </a:t>
            </a:r>
            <a:r>
              <a:rPr lang="es-CL" sz="1600" i="1" dirty="0" err="1" smtClean="0"/>
              <a:t>oblongum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err="1"/>
              <a:t>Codocoipú</a:t>
            </a:r>
            <a:r>
              <a:rPr lang="es-CL" sz="1600" dirty="0"/>
              <a:t>, Sena, </a:t>
            </a:r>
            <a:r>
              <a:rPr lang="es-CL" sz="1600" dirty="0" err="1"/>
              <a:t>Orocoipú</a:t>
            </a:r>
            <a:r>
              <a:rPr lang="es-CL" sz="1600" dirty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En bosques Andino patagónico y Siempreverde.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 Coquimbo hasta la de 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098" name="Picture 2" descr="C:\Users\user\Desktop\fotos herbario\Flora Pichimahuida\Myoschilos oblongum - Codoip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81190" y="1176820"/>
            <a:ext cx="6864216" cy="449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0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869160"/>
            <a:ext cx="9054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Onagraceae.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Fuchsia </a:t>
            </a:r>
            <a:r>
              <a:rPr lang="es-CL" sz="1600" i="1" dirty="0" smtClean="0"/>
              <a:t>magellanica.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Chilco.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</a:t>
            </a:r>
            <a:r>
              <a:rPr lang="es-CL" sz="1600" dirty="0" smtClean="0"/>
              <a:t>márgenes </a:t>
            </a:r>
            <a:r>
              <a:rPr lang="es-CL" sz="1600" dirty="0"/>
              <a:t>de </a:t>
            </a:r>
            <a:r>
              <a:rPr lang="es-CL" sz="1600" dirty="0" smtClean="0"/>
              <a:t>arroyos, chorillos</a:t>
            </a:r>
            <a:r>
              <a:rPr lang="es-CL" sz="1600" dirty="0"/>
              <a:t>, lagos y claros del </a:t>
            </a:r>
            <a:r>
              <a:rPr lang="es-CL" sz="1600" dirty="0" smtClean="0"/>
              <a:t>bosque, </a:t>
            </a:r>
            <a:r>
              <a:rPr lang="es-CL" sz="1600" dirty="0"/>
              <a:t>costa de </a:t>
            </a:r>
            <a:r>
              <a:rPr lang="es-CL" sz="1600" dirty="0" smtClean="0"/>
              <a:t>canales.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 Valparaíso hasta la de 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1268" name="Picture 4" descr="C:\Users\user\Desktop\fotos herbario\fucsia magallanica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828" y="163449"/>
            <a:ext cx="4125140" cy="395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9" name="Picture 5" descr="C:\Users\user\Desktop\Flora Pichimahuida\Fuchsia magellanica - chilc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97" t="-9262" b="-11636"/>
          <a:stretch/>
        </p:blipFill>
        <p:spPr bwMode="auto">
          <a:xfrm>
            <a:off x="4283968" y="-70323"/>
            <a:ext cx="2823880" cy="4187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fotos herbario\fusia magallanica  (2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 flipV="1">
            <a:off x="6300914" y="2056536"/>
            <a:ext cx="2859422" cy="2580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01012" y="1844824"/>
            <a:ext cx="494197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9600" b="1" dirty="0" smtClean="0">
                <a:ln/>
                <a:solidFill>
                  <a:schemeClr val="accent3"/>
                </a:solidFill>
              </a:rPr>
              <a:t>Hierbas y </a:t>
            </a:r>
          </a:p>
          <a:p>
            <a:pPr algn="ctr"/>
            <a:r>
              <a:rPr lang="es-ES" sz="9600" b="1" dirty="0" smtClean="0">
                <a:ln/>
                <a:solidFill>
                  <a:schemeClr val="accent3"/>
                </a:solidFill>
              </a:rPr>
              <a:t>rastreras</a:t>
            </a:r>
            <a:r>
              <a:rPr lang="es-ES" sz="5400" b="1" dirty="0" smtClean="0">
                <a:ln/>
                <a:solidFill>
                  <a:schemeClr val="accent3"/>
                </a:solidFill>
              </a:rPr>
              <a:t>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190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306896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57388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Apiáceas.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Apium </a:t>
            </a:r>
            <a:r>
              <a:rPr lang="es-CL" sz="1600" i="1" dirty="0" smtClean="0"/>
              <a:t>graveolens.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Apio.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suelos </a:t>
            </a:r>
            <a:r>
              <a:rPr lang="es-CL" sz="1600" dirty="0" smtClean="0"/>
              <a:t>húmedos </a:t>
            </a:r>
            <a:r>
              <a:rPr lang="es-CL" sz="1600" dirty="0"/>
              <a:t>y ricos en materia orgánica.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Especia muy extendido en Europa, Norte de África y Asia. En </a:t>
            </a:r>
            <a:r>
              <a:rPr lang="es-CL" sz="1600" dirty="0" smtClean="0"/>
              <a:t>Chile </a:t>
            </a:r>
            <a:r>
              <a:rPr lang="es-CL" sz="1600" dirty="0"/>
              <a:t>se presenta en </a:t>
            </a:r>
            <a:r>
              <a:rPr lang="es-CL" sz="1600" dirty="0" smtClean="0"/>
              <a:t>menos </a:t>
            </a:r>
            <a:r>
              <a:rPr lang="es-CL" sz="1600" dirty="0"/>
              <a:t>cantidad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3074" name="Picture 2" descr="C:\Users\user\Desktop\fotos herbario\apio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08" y="132766"/>
            <a:ext cx="4968552" cy="4441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 descr="C:\Users\user\Desktop\fotos herbario\apio 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836712"/>
            <a:ext cx="3312368" cy="41734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39840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6474" y="4191281"/>
            <a:ext cx="60121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Apiaceae.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 smtClean="0"/>
              <a:t>Osmorhiza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chilensis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Perejil de Monte, Cacho de </a:t>
            </a:r>
            <a:r>
              <a:rPr lang="es-CL" sz="1600" dirty="0" smtClean="0"/>
              <a:t>Cabra.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Estrato herbáceo del bosque, en las áreas </a:t>
            </a:r>
            <a:r>
              <a:rPr lang="es-CL" sz="1600" dirty="0" smtClean="0"/>
              <a:t>sombrías. </a:t>
            </a:r>
            <a:r>
              <a:rPr lang="es-CL" sz="1600" dirty="0"/>
              <a:t>Forma comunidades densas y dominantes.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Sur de la Isla Tierra del Fuego e Islas al sur del Canal </a:t>
            </a:r>
            <a:r>
              <a:rPr lang="es-CL" sz="1600" dirty="0" smtClean="0"/>
              <a:t>Beagle, </a:t>
            </a:r>
            <a:r>
              <a:rPr lang="es-CL" sz="1600" dirty="0"/>
              <a:t>continúa por el bosque </a:t>
            </a:r>
            <a:r>
              <a:rPr lang="es-CL" sz="1600" dirty="0" smtClean="0"/>
              <a:t>hasta el </a:t>
            </a:r>
            <a:r>
              <a:rPr lang="es-CL" sz="1600" dirty="0"/>
              <a:t>norte de la </a:t>
            </a:r>
            <a:r>
              <a:rPr lang="es-CL" sz="1600" dirty="0" smtClean="0"/>
              <a:t>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6" name="Picture 2" descr="C:\Users\user\Desktop\fotos herbario\perejil de monte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602" y="206150"/>
            <a:ext cx="5214619" cy="365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user\Desktop\fotos herbario\peregil de monte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9236" y="-31776"/>
            <a:ext cx="2311198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otos herbario\perejil de monte  (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553491" y="3400803"/>
            <a:ext cx="474967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1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23117" y="3933056"/>
            <a:ext cx="69999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Asteraceae.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Adenocaulon </a:t>
            </a:r>
            <a:r>
              <a:rPr lang="es-CL" sz="1600" i="1" dirty="0" smtClean="0"/>
              <a:t>chilense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Espinaca de Monte, </a:t>
            </a:r>
            <a:r>
              <a:rPr lang="es-CL" sz="1600" dirty="0" smtClean="0"/>
              <a:t>Adenocaulon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encuentra en lugares Sombríos y húmedos del </a:t>
            </a:r>
            <a:r>
              <a:rPr lang="es-CL" sz="1600" dirty="0" smtClean="0"/>
              <a:t>bosque.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Especie endémica de los bosques Subantárticos.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Se </a:t>
            </a:r>
            <a:r>
              <a:rPr lang="es-CL" sz="1600" dirty="0"/>
              <a:t>encuentra en Isla de los Estados, centro y sur de Tierra del Fuego, </a:t>
            </a:r>
            <a:r>
              <a:rPr lang="es-CL" sz="1600" dirty="0" smtClean="0"/>
              <a:t>islas adyacentes </a:t>
            </a:r>
            <a:r>
              <a:rPr lang="es-CL" sz="1600" dirty="0"/>
              <a:t>excepto </a:t>
            </a:r>
            <a:r>
              <a:rPr lang="es-CL" sz="1600" dirty="0" smtClean="0"/>
              <a:t>las más exteriores, llegando hasta </a:t>
            </a:r>
            <a:r>
              <a:rPr lang="es-CL" sz="1600" dirty="0"/>
              <a:t>el norte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2290" name="Picture 2" descr="C:\Users\user\Desktop\fotos herbario\albaca de monte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445" y="404664"/>
            <a:ext cx="1678299" cy="296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292" name="Picture 4" descr="C:\Users\user\Desktop\fotos herbario\albaca de monte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248788" y="1071693"/>
            <a:ext cx="2810327" cy="162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8" name="Picture 2" descr="C:\Users\user\Desktop\fotos herbario\espinaca de monte (3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47"/>
          <a:stretch/>
        </p:blipFill>
        <p:spPr bwMode="auto">
          <a:xfrm rot="5400000">
            <a:off x="6015956" y="3394458"/>
            <a:ext cx="3562061" cy="2767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otos herbario\Flora Pichimahuida\Adenocaulon chilense - espinaca de monte flor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559035"/>
            <a:ext cx="2088653" cy="272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4967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496" y="4679265"/>
            <a:ext cx="9063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Asteraceae</a:t>
            </a:r>
            <a:r>
              <a:rPr lang="es-CL" sz="1600" b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 smtClean="0"/>
              <a:t>Cirsium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vulgare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Cardo, Cardo negro.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Suelos degradados y modificados por razones </a:t>
            </a:r>
            <a:r>
              <a:rPr lang="es-CL" sz="1600" dirty="0" smtClean="0"/>
              <a:t>antrópicas. </a:t>
            </a:r>
            <a:r>
              <a:rPr lang="es-CL" sz="1600" dirty="0"/>
              <a:t>Frecuente en zonas urbanas, estepa, lados de </a:t>
            </a:r>
            <a:r>
              <a:rPr lang="es-CL" sz="1600" dirty="0" smtClean="0"/>
              <a:t>camino, Bosque </a:t>
            </a:r>
            <a:r>
              <a:rPr lang="es-CL" sz="1600" dirty="0"/>
              <a:t>s</a:t>
            </a:r>
            <a:r>
              <a:rPr lang="es-CL" sz="1600" dirty="0" smtClean="0"/>
              <a:t>iempre verde y Bosque andino 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Proveniente de </a:t>
            </a:r>
            <a:r>
              <a:rPr lang="es-CL" sz="1600" dirty="0" smtClean="0"/>
              <a:t>Europa. Naturalizada </a:t>
            </a:r>
            <a:r>
              <a:rPr lang="es-CL" sz="1600" dirty="0"/>
              <a:t>en las zonas templadas del </a:t>
            </a:r>
            <a:r>
              <a:rPr lang="es-CL" sz="1600" dirty="0" smtClean="0"/>
              <a:t>mundo.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3075" name="Picture 3" descr="C:\Users\user\Desktop\fotos herbario\cardo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40" y="210517"/>
            <a:ext cx="6528585" cy="409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user\Desktop\fotos herbario\card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69"/>
          <a:stretch/>
        </p:blipFill>
        <p:spPr bwMode="auto">
          <a:xfrm>
            <a:off x="5893134" y="2259173"/>
            <a:ext cx="3250866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32495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79712" y="2420888"/>
            <a:ext cx="55214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9600" b="1" cap="none" spc="0" dirty="0" smtClean="0">
                <a:ln/>
                <a:solidFill>
                  <a:schemeClr val="accent3"/>
                </a:solidFill>
                <a:effectLst/>
              </a:rPr>
              <a:t>Árboles</a:t>
            </a:r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37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4016" y="4365104"/>
            <a:ext cx="8748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Asteraceae.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Perezia </a:t>
            </a:r>
            <a:r>
              <a:rPr lang="es-CL" sz="1600" i="1" dirty="0" smtClean="0"/>
              <a:t>recurvata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Estrellita, </a:t>
            </a:r>
            <a:r>
              <a:rPr lang="es-CL" sz="1600" dirty="0"/>
              <a:t>Perezia </a:t>
            </a:r>
            <a:r>
              <a:rPr lang="es-CL" sz="1600" dirty="0" smtClean="0"/>
              <a:t>azul.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Suelos con poca </a:t>
            </a:r>
            <a:r>
              <a:rPr lang="es-CL" sz="1600" dirty="0" smtClean="0"/>
              <a:t>humedad, </a:t>
            </a:r>
            <a:r>
              <a:rPr lang="es-CL" sz="1600" dirty="0"/>
              <a:t>entre </a:t>
            </a:r>
            <a:r>
              <a:rPr lang="es-CL" sz="1600" dirty="0" smtClean="0"/>
              <a:t>rocas, </a:t>
            </a:r>
            <a:r>
              <a:rPr lang="es-CL" sz="1600" dirty="0"/>
              <a:t>arenas y en lugares abiertos y expuestos del </a:t>
            </a:r>
            <a:r>
              <a:rPr lang="es-CL" sz="1600" dirty="0" smtClean="0"/>
              <a:t>bosque.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Islas Malvinas, archipiélago Fueguino, </a:t>
            </a:r>
            <a:r>
              <a:rPr lang="es-CL" sz="1600" dirty="0"/>
              <a:t>sur de la </a:t>
            </a:r>
            <a:r>
              <a:rPr lang="es-CL" sz="1600" dirty="0" smtClean="0"/>
              <a:t>Patagonia. Por </a:t>
            </a:r>
            <a:r>
              <a:rPr lang="es-CL" sz="1600" dirty="0"/>
              <a:t>el oeste llega hasta San Juan (Argentina) y el Maule (Chile).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				</a:t>
            </a:r>
            <a:r>
              <a:rPr lang="es-CL" sz="1600" dirty="0" smtClean="0"/>
              <a:t>.</a:t>
            </a:r>
            <a:r>
              <a:rPr lang="es-CL" sz="1600" dirty="0"/>
              <a:t>			</a:t>
            </a:r>
          </a:p>
        </p:txBody>
      </p:sp>
      <p:pic>
        <p:nvPicPr>
          <p:cNvPr id="11266" name="Picture 2" descr="C:\Users\user\Desktop\fotos herbario\Flora Pichimahuida\Perezia recurvata - perezia azul-estrellit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3744" y="172938"/>
            <a:ext cx="338105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7" name="Picture 3" descr="C:\Users\user\Desktop\fotos herbario\Flora Pichimahuida\Perezia recurvata- perezia azul o estrellit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68" y="198428"/>
            <a:ext cx="3611305" cy="321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1864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228" y="4293096"/>
            <a:ext cx="6396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Caryophyllaceae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Cerastium</a:t>
            </a:r>
            <a:r>
              <a:rPr lang="es-CL" sz="1600" i="1" dirty="0"/>
              <a:t> </a:t>
            </a:r>
            <a:r>
              <a:rPr lang="es-CL" sz="1600" i="1" dirty="0" smtClean="0"/>
              <a:t>arvense.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err="1" smtClean="0"/>
              <a:t>Cerastio</a:t>
            </a:r>
            <a:r>
              <a:rPr lang="es-CL" sz="1600" dirty="0" smtClean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E</a:t>
            </a:r>
            <a:r>
              <a:rPr lang="es-CL" sz="1600" dirty="0" smtClean="0"/>
              <a:t>specie de origen europeo que habita </a:t>
            </a:r>
            <a:r>
              <a:rPr lang="es-CL" sz="1600" dirty="0"/>
              <a:t>s</a:t>
            </a:r>
            <a:r>
              <a:rPr lang="es-CL" sz="1600" dirty="0" smtClean="0"/>
              <a:t>uelos </a:t>
            </a:r>
            <a:r>
              <a:rPr lang="es-CL" sz="1600" dirty="0"/>
              <a:t>arenosos y rocosos. Frecuente en </a:t>
            </a:r>
            <a:r>
              <a:rPr lang="es-CL" sz="1600" dirty="0" smtClean="0"/>
              <a:t>zonas </a:t>
            </a:r>
            <a:r>
              <a:rPr lang="es-CL" sz="1600" dirty="0"/>
              <a:t>abiertas del </a:t>
            </a:r>
            <a:r>
              <a:rPr lang="es-CL" sz="1600" dirty="0" smtClean="0"/>
              <a:t>bosque, en </a:t>
            </a:r>
            <a:r>
              <a:rPr lang="es-CL" sz="1600" dirty="0"/>
              <a:t>la estepa y en la zona de transición.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Archipiélago </a:t>
            </a:r>
            <a:r>
              <a:rPr lang="es-CL" sz="1600" dirty="0"/>
              <a:t>Fueguino y </a:t>
            </a:r>
            <a:r>
              <a:rPr lang="es-CL" sz="1600" dirty="0" smtClean="0"/>
              <a:t>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</a:p>
          <a:p>
            <a:r>
              <a:rPr lang="es-CL" sz="1600" b="1" dirty="0" smtClean="0">
                <a:solidFill>
                  <a:srgbClr val="FF0000"/>
                </a:solidFill>
              </a:rPr>
              <a:t>Especie exótica</a:t>
            </a:r>
            <a:endParaRPr lang="es-CL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C:\Users\user\Desktop\fotos herbario\Nueva carpeta (4)\cerastio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20" y="116632"/>
            <a:ext cx="578930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6" descr="C:\Users\user\Desktop\fotos herbario\Nueva carpeta (4)\cerasti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782725"/>
            <a:ext cx="2531331" cy="4860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4509120"/>
            <a:ext cx="9130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/>
              <a:t>Vicia </a:t>
            </a:r>
            <a:r>
              <a:rPr lang="es-CL" sz="1600" i="1" dirty="0" smtClean="0"/>
              <a:t>magellanica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Arvejilla Magallánica.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 </a:t>
            </a:r>
            <a:r>
              <a:rPr lang="es-CL" sz="1600" dirty="0" err="1"/>
              <a:t>enuentra</a:t>
            </a:r>
            <a:r>
              <a:rPr lang="es-CL" sz="1600" dirty="0"/>
              <a:t> en los bordes claros del bosque, </a:t>
            </a:r>
            <a:r>
              <a:rPr lang="es-CL" sz="1600" dirty="0" smtClean="0"/>
              <a:t>apoyándose </a:t>
            </a:r>
            <a:r>
              <a:rPr lang="es-CL" sz="1600" dirty="0"/>
              <a:t>sobre otras </a:t>
            </a:r>
            <a:r>
              <a:rPr lang="es-CL" sz="1600" dirty="0" smtClean="0"/>
              <a:t>plantas.</a:t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Tierra del Fuego e Islas </a:t>
            </a:r>
            <a:r>
              <a:rPr lang="es-CL" sz="1600" dirty="0" smtClean="0"/>
              <a:t>adyacentes, </a:t>
            </a:r>
            <a:r>
              <a:rPr lang="es-CL" sz="1600" dirty="0"/>
              <a:t>al sur del Canal </a:t>
            </a:r>
            <a:r>
              <a:rPr lang="es-CL" sz="1600" dirty="0" smtClean="0"/>
              <a:t>Beagle </a:t>
            </a:r>
            <a:r>
              <a:rPr lang="es-CL" sz="1600" dirty="0"/>
              <a:t>y llegas </a:t>
            </a:r>
            <a:r>
              <a:rPr lang="es-CL" sz="1600" dirty="0" smtClean="0"/>
              <a:t>hasta Coquimbo (</a:t>
            </a:r>
            <a:r>
              <a:rPr lang="es-CL" sz="1600" dirty="0"/>
              <a:t>C</a:t>
            </a:r>
            <a:r>
              <a:rPr lang="es-CL" sz="1600" dirty="0" smtClean="0"/>
              <a:t>hile</a:t>
            </a:r>
            <a:r>
              <a:rPr lang="es-CL" sz="1600" dirty="0"/>
              <a:t>) y Mendoza(Argentina</a:t>
            </a:r>
            <a:r>
              <a:rPr lang="es-CL" sz="1600" dirty="0" smtClean="0"/>
              <a:t>).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r>
              <a:rPr lang="es-CL" sz="1600" dirty="0"/>
              <a:t>		</a:t>
            </a:r>
            <a:r>
              <a:rPr lang="es-CL" sz="1600" dirty="0" smtClean="0"/>
              <a:t> </a:t>
            </a:r>
            <a:r>
              <a:rPr lang="es-CL" sz="1600" dirty="0"/>
              <a:t>		</a:t>
            </a:r>
          </a:p>
        </p:txBody>
      </p:sp>
      <p:pic>
        <p:nvPicPr>
          <p:cNvPr id="16386" name="Picture 2" descr="C:\Users\user\Desktop\fotos herbario\Flora Pichimahuida\Vicia magellanica - arvejilla magallanica flo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844" y="170608"/>
            <a:ext cx="3981843" cy="419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387" name="Picture 3" descr="C:\Users\user\Desktop\fotos herbario\Flora Pichimahuida\Vicia magellanica- arvejilla magallanic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9768" y="42917"/>
            <a:ext cx="3539934" cy="432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2839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163" y="4795897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/>
              <a:t>Lupinus </a:t>
            </a:r>
            <a:r>
              <a:rPr lang="es-CL" sz="1600" i="1" dirty="0" smtClean="0"/>
              <a:t>polysphyllus.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Chocho.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Praderas antrópicas, cajas de río, orillas de camino.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Región de la Araucanía hasta la de Aysén.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</a:t>
            </a:r>
            <a:r>
              <a:rPr lang="es-CL" sz="1600" dirty="0"/>
              <a:t>Bilbao </a:t>
            </a:r>
            <a:r>
              <a:rPr lang="es-CL" sz="1600" dirty="0" smtClean="0"/>
              <a:t>Ll.</a:t>
            </a:r>
            <a:r>
              <a:rPr lang="es-CL" sz="1600" dirty="0"/>
              <a:t>							</a:t>
            </a:r>
          </a:p>
          <a:p>
            <a:r>
              <a:rPr lang="es-CL" sz="1600" b="1" dirty="0" smtClean="0">
                <a:solidFill>
                  <a:srgbClr val="FF0000"/>
                </a:solidFill>
              </a:rPr>
              <a:t>Especie exótica </a:t>
            </a:r>
            <a:endParaRPr lang="es-CL" sz="16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fotos herbario\chocho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65"/>
          <a:stretch/>
        </p:blipFill>
        <p:spPr bwMode="auto">
          <a:xfrm>
            <a:off x="4251960" y="533400"/>
            <a:ext cx="3857225" cy="3825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72" name="Picture 4" descr="C:\Users\user\Desktop\fotos herbario\chocho (3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458" y="310298"/>
            <a:ext cx="3241446" cy="404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49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0" y="4751273"/>
            <a:ext cx="9119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Lathyrus </a:t>
            </a:r>
            <a:r>
              <a:rPr lang="es-CL" sz="1600" i="1" dirty="0" smtClean="0"/>
              <a:t>magellanicus.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Arvejilla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las </a:t>
            </a:r>
            <a:r>
              <a:rPr lang="es-CL" sz="1600" dirty="0" smtClean="0"/>
              <a:t>zonas </a:t>
            </a:r>
            <a:r>
              <a:rPr lang="es-CL" sz="1600" dirty="0"/>
              <a:t>abierta y con poca sombra del bosque. En costa pedregosas y arenosas de los cuerpos de </a:t>
            </a:r>
            <a:r>
              <a:rPr lang="es-CL" sz="1600" dirty="0" smtClean="0"/>
              <a:t>agua. También </a:t>
            </a:r>
            <a:r>
              <a:rPr lang="es-CL" sz="1600" dirty="0"/>
              <a:t>se encuentra en zona de transición </a:t>
            </a:r>
            <a:r>
              <a:rPr lang="es-CL" sz="1600" dirty="0" smtClean="0"/>
              <a:t>bosque - estepa</a:t>
            </a:r>
            <a:r>
              <a:rPr lang="es-CL" sz="1600" b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Centro-norte de la Isla de Tierra del Fuego llegando hasta el norte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							</a:t>
            </a:r>
          </a:p>
        </p:txBody>
      </p:sp>
      <p:pic>
        <p:nvPicPr>
          <p:cNvPr id="9218" name="Picture 2" descr="F:\DCIM\502___01\IMG_245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500192"/>
            <a:ext cx="4827494" cy="335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219" name="Picture 3" descr="F:\DCIM\502___01\IMG_245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222607"/>
            <a:ext cx="3014374" cy="390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9351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2030" y="3828363"/>
            <a:ext cx="55801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Trifolium </a:t>
            </a:r>
            <a:r>
              <a:rPr lang="es-CL" sz="1600" i="1" dirty="0" smtClean="0"/>
              <a:t>pratense.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Trébol </a:t>
            </a:r>
            <a:r>
              <a:rPr lang="es-CL" sz="1600" dirty="0" smtClean="0"/>
              <a:t>Rosado.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a</a:t>
            </a:r>
            <a:r>
              <a:rPr lang="es-CL" sz="1600" dirty="0" smtClean="0"/>
              <a:t>mbientes modificados, </a:t>
            </a:r>
            <a:r>
              <a:rPr lang="es-CL" sz="1600" dirty="0"/>
              <a:t>en zonas de </a:t>
            </a:r>
            <a:r>
              <a:rPr lang="es-CL" sz="1600" dirty="0" smtClean="0"/>
              <a:t>transición </a:t>
            </a:r>
            <a:r>
              <a:rPr lang="es-CL" sz="1600" dirty="0"/>
              <a:t>bosque-estepa y áreas abiertas del </a:t>
            </a:r>
            <a:r>
              <a:rPr lang="es-CL" sz="1600" dirty="0" smtClean="0"/>
              <a:t>bosque.</a:t>
            </a:r>
            <a:r>
              <a:rPr lang="es-CL" sz="1600" dirty="0"/>
              <a:t> </a:t>
            </a:r>
            <a:r>
              <a:rPr lang="es-CL" sz="1600" dirty="0" smtClean="0"/>
              <a:t>Forma </a:t>
            </a:r>
            <a:r>
              <a:rPr lang="es-CL" sz="1600" dirty="0"/>
              <a:t>densos céspedes a la orilla de la los cuerpos de agua.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Planta </a:t>
            </a:r>
            <a:r>
              <a:rPr lang="es-CL" sz="1600" dirty="0" smtClean="0"/>
              <a:t>introducida, </a:t>
            </a:r>
            <a:r>
              <a:rPr lang="es-CL" sz="1600" dirty="0"/>
              <a:t>ampliamente </a:t>
            </a:r>
            <a:r>
              <a:rPr lang="es-CL" sz="1600" dirty="0" smtClean="0"/>
              <a:t>distribuida </a:t>
            </a:r>
            <a:r>
              <a:rPr lang="es-CL" sz="1600" dirty="0"/>
              <a:t>en Chile y Argentina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14338" name="Picture 2" descr="C:\Users\user\Desktop\fotos herbario\flor de trébol rosado 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1780" y="1268760"/>
            <a:ext cx="3074132" cy="451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340" name="Picture 4" descr="C:\Users\user\Desktop\fotos herbario\trébol 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403" y="25509"/>
            <a:ext cx="5485041" cy="350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9619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8256" y="4005064"/>
            <a:ext cx="5976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Fabaceae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Trifolium </a:t>
            </a:r>
            <a:r>
              <a:rPr lang="es-CL" sz="1600" i="1" dirty="0" smtClean="0"/>
              <a:t>repens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Trébol </a:t>
            </a:r>
            <a:r>
              <a:rPr lang="es-CL" sz="1600" dirty="0" smtClean="0"/>
              <a:t>Blanco.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</a:t>
            </a:r>
            <a:r>
              <a:rPr lang="es-CL" sz="1600" dirty="0" smtClean="0"/>
              <a:t>ambientes modificados, </a:t>
            </a:r>
            <a:r>
              <a:rPr lang="es-CL" sz="1600" dirty="0"/>
              <a:t>en zonas de </a:t>
            </a:r>
            <a:r>
              <a:rPr lang="es-CL" sz="1600" dirty="0" smtClean="0"/>
              <a:t>transición </a:t>
            </a:r>
            <a:r>
              <a:rPr lang="es-CL" sz="1600" dirty="0"/>
              <a:t>bosque-estepa y áreas abiertas del </a:t>
            </a:r>
            <a:r>
              <a:rPr lang="es-CL" sz="1600" dirty="0" smtClean="0"/>
              <a:t>bosque.</a:t>
            </a:r>
            <a:br>
              <a:rPr lang="es-CL" sz="1600" dirty="0" smtClean="0"/>
            </a:br>
            <a:r>
              <a:rPr lang="es-CL" sz="1600" dirty="0" smtClean="0"/>
              <a:t>Forma </a:t>
            </a:r>
            <a:r>
              <a:rPr lang="es-CL" sz="1600" dirty="0"/>
              <a:t>densos céspedes a la orilla de la los cuerpos de agua. 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Planta </a:t>
            </a:r>
            <a:r>
              <a:rPr lang="es-CL" sz="1600" dirty="0" smtClean="0"/>
              <a:t>introducida, </a:t>
            </a:r>
            <a:r>
              <a:rPr lang="es-CL" sz="1600" dirty="0"/>
              <a:t>ampliamente </a:t>
            </a:r>
            <a:r>
              <a:rPr lang="es-CL" sz="1600" dirty="0" smtClean="0"/>
              <a:t>distribuida </a:t>
            </a:r>
            <a:r>
              <a:rPr lang="es-CL" sz="1600" dirty="0"/>
              <a:t>en Chile y Argentina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br>
              <a:rPr lang="es-CL" sz="1600" dirty="0" smtClean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  <a:p>
            <a:endParaRPr lang="es-CL" sz="1600" dirty="0"/>
          </a:p>
        </p:txBody>
      </p:sp>
      <p:pic>
        <p:nvPicPr>
          <p:cNvPr id="15362" name="Picture 2" descr="C:\Users\user\Desktop\fotos herbario\trébol blanco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61900"/>
            <a:ext cx="3088467" cy="459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63" name="Picture 3" descr="C:\Users\user\Desktop\fotos herbario\trébo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62" y="74155"/>
            <a:ext cx="5734296" cy="335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8114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9296" y="4005064"/>
            <a:ext cx="61206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Geraniaceae.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Geranium </a:t>
            </a:r>
            <a:r>
              <a:rPr lang="es-CL" sz="1600" i="1" dirty="0" smtClean="0"/>
              <a:t>magallanicum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Geranio.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Áreas abiertas e iluminadas del bosque , en suelos pedregosos  y arenosos, en la estepa y en zonas </a:t>
            </a:r>
            <a:r>
              <a:rPr lang="es-CL" sz="1600" dirty="0" smtClean="0"/>
              <a:t>de </a:t>
            </a:r>
            <a:r>
              <a:rPr lang="es-CL" sz="1600" dirty="0"/>
              <a:t>transición.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Isla </a:t>
            </a:r>
            <a:r>
              <a:rPr lang="es-CL" sz="1600" dirty="0"/>
              <a:t>del Tierra del Fuego continuando por el bosque hasta el norte de la </a:t>
            </a:r>
            <a:r>
              <a:rPr lang="es-CL" sz="1600" dirty="0" smtClean="0"/>
              <a:t>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6386" name="Picture 2" descr="C:\Users\user\Desktop\fotos herbario\geranio 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6411" y="4339043"/>
            <a:ext cx="2279396" cy="216014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87" name="Picture 3" descr="C:\Users\user\Desktop\fotos herbario\gerani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6" y="44814"/>
            <a:ext cx="6166414" cy="345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388" name="Picture 4" descr="C:\Users\user\Desktop\fotos herbario\geranio  (1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6770" y="2255905"/>
            <a:ext cx="2223355" cy="20706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3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29309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</a:t>
            </a:r>
            <a:r>
              <a:rPr lang="es-CL" sz="1100" dirty="0"/>
              <a:t>			</a:t>
            </a:r>
            <a:r>
              <a:rPr lang="es-CL" sz="1100" dirty="0" smtClean="0"/>
              <a:t>. </a:t>
            </a: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795897"/>
            <a:ext cx="88874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Gunneraceae.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Gunnera</a:t>
            </a:r>
            <a:r>
              <a:rPr lang="es-CL" sz="1600" i="1" dirty="0"/>
              <a:t> </a:t>
            </a:r>
            <a:r>
              <a:rPr lang="es-CL" sz="1600" i="1" dirty="0" err="1" smtClean="0"/>
              <a:t>tinctoria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Nalca, Pangue.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</a:t>
            </a:r>
            <a:r>
              <a:rPr lang="es-CL" sz="1600" dirty="0" smtClean="0"/>
              <a:t>ugares sombríos, húmedos </a:t>
            </a:r>
            <a:r>
              <a:rPr lang="es-CL" sz="1600" dirty="0"/>
              <a:t>e </a:t>
            </a:r>
            <a:r>
              <a:rPr lang="es-CL" sz="1600" dirty="0" smtClean="0"/>
              <a:t>incluso pantanosos.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En Chile se encuentra desde Coquimbo a </a:t>
            </a:r>
            <a:r>
              <a:rPr lang="es-CL" sz="1600" dirty="0" smtClean="0"/>
              <a:t>Magallanes. </a:t>
            </a:r>
            <a:r>
              <a:rPr lang="es-CL" sz="1600" dirty="0"/>
              <a:t>También </a:t>
            </a:r>
            <a:r>
              <a:rPr lang="es-CL" sz="1600" dirty="0" smtClean="0"/>
              <a:t>está </a:t>
            </a:r>
            <a:r>
              <a:rPr lang="es-CL" sz="1600" dirty="0"/>
              <a:t>presente en </a:t>
            </a:r>
            <a:r>
              <a:rPr lang="es-CL" sz="1600" dirty="0" smtClean="0"/>
              <a:t>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1" name="Picture 3" descr="C:\Users\user\Desktop\fotos herbario\nalca 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295715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1148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29" y="306896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 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355" y="4437112"/>
            <a:ext cx="91396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Gunneraceae.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Gunnera </a:t>
            </a:r>
            <a:r>
              <a:rPr lang="es-CL" sz="1600" i="1" dirty="0" smtClean="0"/>
              <a:t>magallanica.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Frutilla del </a:t>
            </a:r>
            <a:r>
              <a:rPr lang="es-CL" sz="1600" dirty="0" smtClean="0"/>
              <a:t>Diablo.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</a:t>
            </a:r>
            <a:r>
              <a:rPr lang="es-CL" sz="1600" dirty="0" smtClean="0"/>
              <a:t>mallines, </a:t>
            </a:r>
            <a:r>
              <a:rPr lang="es-CL" sz="1600" dirty="0"/>
              <a:t>suelos </a:t>
            </a:r>
            <a:r>
              <a:rPr lang="es-CL" sz="1600" dirty="0" smtClean="0"/>
              <a:t>arenosos, </a:t>
            </a:r>
            <a:r>
              <a:rPr lang="es-CL" sz="1600" dirty="0"/>
              <a:t>arcillosos y pedregosos en márgenes de ríos </a:t>
            </a:r>
            <a:r>
              <a:rPr lang="es-CL" sz="1600" dirty="0" smtClean="0"/>
              <a:t>arroyos,</a:t>
            </a:r>
            <a:br>
              <a:rPr lang="es-CL" sz="1600" dirty="0" smtClean="0"/>
            </a:br>
            <a:r>
              <a:rPr lang="es-CL" sz="1600" dirty="0" smtClean="0"/>
              <a:t> </a:t>
            </a:r>
            <a:r>
              <a:rPr lang="es-CL" sz="1600" dirty="0"/>
              <a:t>lagos y </a:t>
            </a:r>
            <a:r>
              <a:rPr lang="es-CL" sz="1600" dirty="0" smtClean="0"/>
              <a:t>lagunas. </a:t>
            </a:r>
            <a:r>
              <a:rPr lang="es-CL" sz="1600" dirty="0"/>
              <a:t>Desde zonas bajas hasta superar el limite </a:t>
            </a:r>
            <a:r>
              <a:rPr lang="es-CL" sz="1600" dirty="0" smtClean="0"/>
              <a:t>altitudinal </a:t>
            </a:r>
            <a:r>
              <a:rPr lang="es-CL" sz="1600" dirty="0"/>
              <a:t>del </a:t>
            </a:r>
            <a:r>
              <a:rPr lang="es-CL" sz="1600" dirty="0" smtClean="0"/>
              <a:t>bosque.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Islas Malvinas, Isla de los Estados, Archipiélago fueguino, desde cabo de Hornos </a:t>
            </a:r>
            <a:r>
              <a:rPr lang="es-CL" sz="1600" dirty="0" smtClean="0"/>
              <a:t>sigue </a:t>
            </a:r>
            <a:br>
              <a:rPr lang="es-CL" sz="1600" dirty="0" smtClean="0"/>
            </a:br>
            <a:r>
              <a:rPr lang="es-CL" sz="1600" dirty="0" smtClean="0"/>
              <a:t>por </a:t>
            </a:r>
            <a:r>
              <a:rPr lang="es-CL" sz="1600" dirty="0"/>
              <a:t>la Cordillera de los Andes hasta Colombia.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2" name="Picture 4" descr="C:\Users\user\Desktop\fotos herbario\frutilla del diablo  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"/>
          <a:stretch/>
        </p:blipFill>
        <p:spPr bwMode="auto">
          <a:xfrm>
            <a:off x="182572" y="246923"/>
            <a:ext cx="4533444" cy="354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 descr="C:\Users\user\Desktop\fotos herbario\frutilla del diablo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79" y="246922"/>
            <a:ext cx="2845297" cy="354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1133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374834" y="60716"/>
            <a:ext cx="4567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Celastraceae.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Maytenus magellanica.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Leña dura, Maitén.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Crece en áreas abiertas y extensas del bosque, también se le encuentra unida al </a:t>
            </a:r>
            <a:r>
              <a:rPr lang="es-CL" sz="1600" dirty="0"/>
              <a:t>C</a:t>
            </a:r>
            <a:r>
              <a:rPr lang="es-CL" sz="1600" dirty="0" smtClean="0"/>
              <a:t>anelo con el cual forman un segundo estrato arbóreo en el bosque.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Se encuentra desde el extremo sur de Tierra del Fuego hasta el norte de la </a:t>
            </a:r>
            <a:r>
              <a:rPr lang="es-CL" sz="1600" dirty="0"/>
              <a:t>P</a:t>
            </a:r>
            <a:r>
              <a:rPr lang="es-CL" sz="1600" dirty="0" smtClean="0"/>
              <a:t>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7" name="Picture 3" descr="G:\cami\IMG_885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7" y="0"/>
            <a:ext cx="4251208" cy="5937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cami\IMG_88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4383" y="3573016"/>
            <a:ext cx="3551330" cy="32997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8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25504" y="4043367"/>
            <a:ext cx="639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/>
              <a:t>Orchidaceae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Codonorchis</a:t>
            </a:r>
            <a:r>
              <a:rPr lang="es-CL" sz="1600" i="1" dirty="0"/>
              <a:t> </a:t>
            </a:r>
            <a:r>
              <a:rPr lang="es-CL" sz="1600" i="1" dirty="0" err="1" smtClean="0"/>
              <a:t>lessonii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smtClean="0"/>
              <a:t>Palomita.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Áreas </a:t>
            </a:r>
            <a:r>
              <a:rPr lang="es-CL" sz="1600" dirty="0"/>
              <a:t>sombrías y </a:t>
            </a:r>
            <a:r>
              <a:rPr lang="es-CL" sz="1600" dirty="0" smtClean="0"/>
              <a:t>húmedas </a:t>
            </a:r>
            <a:r>
              <a:rPr lang="es-CL" sz="1600" dirty="0"/>
              <a:t>del </a:t>
            </a:r>
            <a:r>
              <a:rPr lang="es-CL" sz="1600" dirty="0" smtClean="0"/>
              <a:t>bosque, </a:t>
            </a:r>
            <a:r>
              <a:rPr lang="es-CL" sz="1600" dirty="0"/>
              <a:t>también en matorrales </a:t>
            </a:r>
            <a:r>
              <a:rPr lang="es-CL" sz="1600" dirty="0" smtClean="0"/>
              <a:t>húmedos.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Isla de los </a:t>
            </a:r>
            <a:r>
              <a:rPr lang="es-CL" sz="1600" dirty="0" smtClean="0"/>
              <a:t>Estados, </a:t>
            </a:r>
            <a:r>
              <a:rPr lang="es-CL" sz="1600" dirty="0"/>
              <a:t>Islas Malvinas,  sur y oeste de tierra del fuego, isla de los </a:t>
            </a:r>
            <a:r>
              <a:rPr lang="es-CL" sz="1600" dirty="0" smtClean="0"/>
              <a:t>canales, y </a:t>
            </a:r>
            <a:r>
              <a:rPr lang="es-CL" sz="1600" dirty="0"/>
              <a:t>desde Cabo de Hornos hasta el norte 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102" name="Picture 6" descr="C:\Users\user\Desktop\fotos herbario\palomita 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326609" y="1852055"/>
            <a:ext cx="6620630" cy="296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8" name="Picture 2" descr="C:\Users\user\Desktop\fotos herbario\palomita 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106" y="158380"/>
            <a:ext cx="3662142" cy="370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856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89719" y="105266"/>
            <a:ext cx="3420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Orchidaceae</a:t>
            </a:r>
            <a:r>
              <a:rPr lang="es-CL" sz="1600" dirty="0" smtClean="0"/>
              <a:t>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 smtClean="0"/>
              <a:t>Gavilea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lutea</a:t>
            </a:r>
            <a:r>
              <a:rPr lang="es-CL" sz="1600" b="1" i="1" dirty="0" smtClean="0"/>
              <a:t>.</a:t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Orquídea terrestre, Orquídea amarilla.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Crece en zonas sombrías y húmedas del bosque, también en las partes abiertas del bosque.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Islas de los Estados, sur de tierra del fuego hasta el norte de la 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1266" name="Picture 2" descr="C:\Users\user\Desktop\fotos herbario\Nueva carpeta (4)\orquidia 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10852" y="595630"/>
            <a:ext cx="6237312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C:\Users\user\Desktop\fotos herbario\Nueva carpeta (4)\orquidia  (6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 rot="16200000">
            <a:off x="4646197" y="4372523"/>
            <a:ext cx="3240360" cy="135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415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53042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Poaceae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Carex </a:t>
            </a:r>
            <a:r>
              <a:rPr lang="es-CL" sz="1600" i="1" dirty="0" smtClean="0"/>
              <a:t>chillanensis.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J</a:t>
            </a:r>
            <a:r>
              <a:rPr lang="es-CL" sz="1600" dirty="0" smtClean="0"/>
              <a:t>unquillo.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Suelos </a:t>
            </a:r>
            <a:r>
              <a:rPr lang="es-CL" sz="1600" dirty="0" smtClean="0"/>
              <a:t>húmedos, sumergido </a:t>
            </a:r>
            <a:r>
              <a:rPr lang="es-CL" sz="1600" dirty="0"/>
              <a:t>en cuerpos de agua </a:t>
            </a:r>
            <a:r>
              <a:rPr lang="es-CL" sz="1600" dirty="0" smtClean="0"/>
              <a:t>pequeños, en espacios  abiertos </a:t>
            </a:r>
            <a:r>
              <a:rPr lang="es-CL" sz="1600" dirty="0"/>
              <a:t>del bosque , sobre rocas o grietas y en </a:t>
            </a:r>
            <a:r>
              <a:rPr lang="es-CL" sz="1600" dirty="0" smtClean="0"/>
              <a:t>márgenes </a:t>
            </a:r>
            <a:r>
              <a:rPr lang="es-CL" sz="1600" dirty="0"/>
              <a:t>de ríos y chorrillos.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Sur-oeste de Tierra del Fuego e islas </a:t>
            </a:r>
            <a:r>
              <a:rPr lang="es-CL" sz="1600" dirty="0" smtClean="0"/>
              <a:t>adyacentes. </a:t>
            </a:r>
            <a:r>
              <a:rPr lang="es-CL" sz="1600" dirty="0"/>
              <a:t>Por el bosque llega hasta norte de la </a:t>
            </a:r>
            <a:r>
              <a:rPr lang="es-CL" sz="1600" dirty="0" smtClean="0"/>
              <a:t>Patagonia</a:t>
            </a:r>
            <a:r>
              <a:rPr lang="es-CL" sz="1600" dirty="0"/>
              <a:t>.</a:t>
            </a:r>
            <a:r>
              <a:rPr lang="es-CL" sz="1600" dirty="0" smtClean="0"/>
              <a:t> </a:t>
            </a:r>
            <a:r>
              <a:rPr lang="es-CL" sz="1600" dirty="0"/>
              <a:t>También presente en Mendoza (Argentina</a:t>
            </a:r>
            <a:r>
              <a:rPr lang="es-CL" sz="1600" dirty="0" smtClean="0"/>
              <a:t>).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 </a:t>
            </a:r>
            <a:r>
              <a:rPr lang="es-CL" sz="1600" dirty="0"/>
              <a:t>			</a:t>
            </a:r>
          </a:p>
        </p:txBody>
      </p:sp>
      <p:pic>
        <p:nvPicPr>
          <p:cNvPr id="5125" name="Picture 5" descr="C:\Users\user\Desktop\fotos herbario\junquillo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91" y="0"/>
            <a:ext cx="7168310" cy="37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3" name="Picture 3" descr="C:\Users\user\Desktop\fotos herbario\junquillo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999852" y="1641108"/>
            <a:ext cx="4072946" cy="2464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7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36510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084566" y="22785"/>
            <a:ext cx="4015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Poaceae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Elymus</a:t>
            </a:r>
            <a:r>
              <a:rPr lang="es-CL" sz="1600" i="1" dirty="0"/>
              <a:t> </a:t>
            </a:r>
            <a:r>
              <a:rPr lang="es-CL" sz="1600" i="1" dirty="0" err="1" smtClean="0"/>
              <a:t>angulatus</a:t>
            </a:r>
            <a:r>
              <a:rPr lang="es-CL" sz="1600" i="1" dirty="0" smtClean="0"/>
              <a:t>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Pasto a</a:t>
            </a:r>
            <a:r>
              <a:rPr lang="es-CL" sz="1600" dirty="0" smtClean="0"/>
              <a:t>zul.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Suelos rocosos y arenosos, </a:t>
            </a:r>
            <a:r>
              <a:rPr lang="es-CL" sz="1600" dirty="0" smtClean="0"/>
              <a:t>márgenes </a:t>
            </a:r>
            <a:r>
              <a:rPr lang="es-CL" sz="1600" dirty="0"/>
              <a:t>y áreas abiertas del </a:t>
            </a:r>
            <a:r>
              <a:rPr lang="es-CL" sz="1600" dirty="0" smtClean="0"/>
              <a:t>bosque, pastizales </a:t>
            </a:r>
            <a:r>
              <a:rPr lang="es-CL" sz="1600" dirty="0"/>
              <a:t>y matorrales.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Desde Tierra del Fuego hasta el norte de la </a:t>
            </a:r>
            <a:r>
              <a:rPr lang="es-CL" sz="1600" dirty="0" smtClean="0"/>
              <a:t>Patagonia, </a:t>
            </a:r>
            <a:r>
              <a:rPr lang="es-CL" sz="1600" dirty="0"/>
              <a:t>por el oeste llega a Argentina y Chile.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0" name="Picture 2" descr="F:\DCIM\502___01\IMG_26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596586" y="2720314"/>
            <a:ext cx="6880787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502___01\IMG_25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78935" y="3644258"/>
            <a:ext cx="3883835" cy="258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502___01\IMG_26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511152" y="2511152"/>
            <a:ext cx="6857999" cy="18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1388" y="220486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508104" y="135789"/>
            <a:ext cx="3305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Polygonaceae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Rumex</a:t>
            </a:r>
            <a:r>
              <a:rPr lang="es-CL" sz="1600" i="1" dirty="0"/>
              <a:t> </a:t>
            </a:r>
            <a:r>
              <a:rPr lang="es-CL" sz="1600" i="1" dirty="0" err="1" smtClean="0"/>
              <a:t>magellanicus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Lengua de vaca </a:t>
            </a:r>
            <a:r>
              <a:rPr lang="es-CL" sz="1600" b="1" dirty="0" smtClean="0"/>
              <a:t>Hábitat: </a:t>
            </a:r>
            <a:r>
              <a:rPr lang="es-CL" sz="1600" dirty="0"/>
              <a:t>Costa de cuerpos de </a:t>
            </a:r>
            <a:r>
              <a:rPr lang="es-CL" sz="1600" dirty="0" smtClean="0"/>
              <a:t>agua, </a:t>
            </a:r>
            <a:r>
              <a:rPr lang="es-CL" sz="1600" dirty="0"/>
              <a:t>en diferentes tipos de </a:t>
            </a:r>
            <a:r>
              <a:rPr lang="es-CL" sz="1600" dirty="0" smtClean="0"/>
              <a:t>suelos, típica  en </a:t>
            </a:r>
            <a:r>
              <a:rPr lang="es-CL" sz="1600" dirty="0"/>
              <a:t>las transiciones de bosque-estepa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y </a:t>
            </a:r>
            <a:r>
              <a:rPr lang="es-CL" sz="1600" dirty="0"/>
              <a:t>en la </a:t>
            </a:r>
            <a:r>
              <a:rPr lang="es-CL" sz="1600" dirty="0" smtClean="0"/>
              <a:t>estepa.</a:t>
            </a:r>
            <a:r>
              <a:rPr lang="es-CL" sz="1600" dirty="0"/>
              <a:t>	</a:t>
            </a:r>
            <a:br>
              <a:rPr lang="es-CL" sz="1600" dirty="0"/>
            </a:br>
            <a:r>
              <a:rPr lang="es-CL" sz="1600" b="1" dirty="0" smtClean="0"/>
              <a:t>Distribución</a:t>
            </a:r>
            <a:r>
              <a:rPr lang="es-CL" sz="1600" dirty="0"/>
              <a:t>: Oeste de tierra del fuego e islas adyacentes, bosque </a:t>
            </a:r>
            <a:r>
              <a:rPr lang="es-CL" sz="1600" dirty="0" smtClean="0"/>
              <a:t>patagónico </a:t>
            </a:r>
            <a:r>
              <a:rPr lang="es-CL" sz="1600" dirty="0"/>
              <a:t>hasta el norte de este 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8194" name="Picture 2" descr="C:\Users\user\Desktop\fotos herbario\Lengua de vaca  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762636" y="773942"/>
            <a:ext cx="6858000" cy="531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8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4293096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Plantaginaceae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Plantago</a:t>
            </a:r>
            <a:r>
              <a:rPr lang="es-CL" sz="1600" i="1" dirty="0"/>
              <a:t> </a:t>
            </a:r>
            <a:r>
              <a:rPr lang="es-CL" sz="1600" i="1" dirty="0" err="1" smtClean="0"/>
              <a:t>major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Llantén.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Sectores con altos niveles de </a:t>
            </a:r>
            <a:r>
              <a:rPr lang="es-CL" sz="1600" dirty="0" smtClean="0"/>
              <a:t>humedad, bordes </a:t>
            </a:r>
            <a:r>
              <a:rPr lang="es-CL" sz="1600" dirty="0"/>
              <a:t>de </a:t>
            </a:r>
            <a:r>
              <a:rPr lang="es-CL" sz="1600" dirty="0" smtClean="0"/>
              <a:t>camino, zonas pedregosas, suelos </a:t>
            </a:r>
            <a:r>
              <a:rPr lang="es-CL" sz="1600" dirty="0"/>
              <a:t>con abonos orgánicos.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b="1" dirty="0"/>
              <a:t> </a:t>
            </a:r>
            <a:r>
              <a:rPr lang="es-CL" sz="1600" dirty="0" smtClean="0"/>
              <a:t>Especie exótica de ampñia distribución, en Chile crece en el Bosque andino patagónico y Siempre verde, Matorral de estepa patagónica.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</a:p>
          <a:p>
            <a:r>
              <a:rPr lang="es-CL" sz="1600" b="1" dirty="0" smtClean="0">
                <a:solidFill>
                  <a:srgbClr val="FF0000"/>
                </a:solidFill>
              </a:rPr>
              <a:t>Especie exótica</a:t>
            </a:r>
            <a:endParaRPr lang="es-CL" sz="1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fotos herbario\yante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69"/>
          <a:stretch/>
        </p:blipFill>
        <p:spPr bwMode="auto">
          <a:xfrm>
            <a:off x="1840963" y="188640"/>
            <a:ext cx="522824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2137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251411" y="15219"/>
            <a:ext cx="2842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Rosaceae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Acaena</a:t>
            </a:r>
            <a:r>
              <a:rPr lang="es-CL" sz="1600" i="1" dirty="0"/>
              <a:t> </a:t>
            </a:r>
            <a:r>
              <a:rPr lang="es-CL" sz="1600" i="1" dirty="0" err="1" smtClean="0"/>
              <a:t>ovalofolia</a:t>
            </a:r>
            <a:r>
              <a:rPr lang="es-CL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Cadillo, Amor Seco, Abrojo.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Lugares </a:t>
            </a:r>
            <a:r>
              <a:rPr lang="es-CL" sz="1600" dirty="0" smtClean="0"/>
              <a:t>húmedos, </a:t>
            </a:r>
            <a:r>
              <a:rPr lang="es-CL" sz="1600" dirty="0"/>
              <a:t>zonas abiertas o cerradas del </a:t>
            </a:r>
            <a:r>
              <a:rPr lang="es-CL" sz="1600" dirty="0" smtClean="0"/>
              <a:t>bosque, </a:t>
            </a:r>
            <a:r>
              <a:rPr lang="es-CL" sz="1600" dirty="0"/>
              <a:t>Cerca de cuerpos de </a:t>
            </a:r>
            <a:r>
              <a:rPr lang="es-CL" sz="1600" dirty="0" smtClean="0"/>
              <a:t>agua.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Isla de los </a:t>
            </a:r>
            <a:r>
              <a:rPr lang="es-CL" sz="1600" dirty="0" smtClean="0"/>
              <a:t>Estados, Islas </a:t>
            </a:r>
            <a:r>
              <a:rPr lang="es-CL" sz="1600" dirty="0"/>
              <a:t>Malvinas, Tierra del Fuego e islas adyacentes al Canal de Beagle</a:t>
            </a:r>
            <a:r>
              <a:rPr lang="es-CL" sz="1600" dirty="0" smtClean="0"/>
              <a:t>.</a:t>
            </a:r>
            <a:br>
              <a:rPr lang="es-CL" sz="1600" dirty="0" smtClean="0"/>
            </a:br>
            <a:r>
              <a:rPr lang="es-CL" sz="1600" dirty="0" smtClean="0"/>
              <a:t>Llegas </a:t>
            </a:r>
            <a:r>
              <a:rPr lang="es-CL" sz="1600" dirty="0"/>
              <a:t>hasta el norte Chile y </a:t>
            </a:r>
            <a:r>
              <a:rPr lang="es-CL" sz="1600" dirty="0" smtClean="0"/>
              <a:t>Argentina, También </a:t>
            </a:r>
            <a:r>
              <a:rPr lang="es-CL" sz="1600" dirty="0"/>
              <a:t>se encuentra en el Archipiélago de Juan Fernández.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099" name="Picture 3" descr="C:\Users\user\Desktop\fotos herbario\cadillo 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6084169" cy="587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C:\Users\user\Desktop\fotos herbario\cadillo  (3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7904" y="3841390"/>
            <a:ext cx="2808312" cy="3075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2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7248" y="4642455"/>
            <a:ext cx="9196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Rosaceae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A</a:t>
            </a:r>
            <a:r>
              <a:rPr lang="es-CL" sz="1600" i="1" dirty="0" smtClean="0"/>
              <a:t>caena pinnatifida.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Pimpinela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suelos arenosos, pedregosos, entre rocas, en zonas abiertas y bordes del bosque</a:t>
            </a:r>
            <a:r>
              <a:rPr lang="es-CL" sz="1600" dirty="0" smtClean="0"/>
              <a:t>,</a:t>
            </a:r>
            <a:br>
              <a:rPr lang="es-CL" sz="1600" dirty="0" smtClean="0"/>
            </a:br>
            <a:r>
              <a:rPr lang="es-CL" sz="1600" dirty="0" smtClean="0"/>
              <a:t> áreas </a:t>
            </a:r>
            <a:r>
              <a:rPr lang="es-CL" sz="1600" dirty="0"/>
              <a:t>de transición, </a:t>
            </a:r>
            <a:r>
              <a:rPr lang="es-CL" sz="1600" dirty="0" smtClean="0"/>
              <a:t>pastizales</a:t>
            </a:r>
            <a:r>
              <a:rPr lang="es-CL" sz="1600" dirty="0"/>
              <a:t> </a:t>
            </a:r>
            <a:r>
              <a:rPr lang="es-CL" sz="1600" dirty="0" smtClean="0"/>
              <a:t>y en la estepa.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Tierra del Fuego e islas adyacentes, Canal </a:t>
            </a:r>
            <a:r>
              <a:rPr lang="es-CL" sz="1600" dirty="0" smtClean="0"/>
              <a:t>Beagle, todo </a:t>
            </a:r>
            <a:r>
              <a:rPr lang="es-CL" sz="1600" dirty="0"/>
              <a:t>la </a:t>
            </a:r>
            <a:r>
              <a:rPr lang="es-CL" sz="1600" dirty="0" smtClean="0"/>
              <a:t>Patagonia  </a:t>
            </a:r>
            <a:r>
              <a:rPr lang="es-CL" sz="1600" dirty="0"/>
              <a:t>en Chile llega hasta la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ultima esperanza. En </a:t>
            </a:r>
            <a:r>
              <a:rPr lang="es-CL" sz="1600" dirty="0"/>
              <a:t>Argentina llega hasta el norte por el oeste de la </a:t>
            </a:r>
            <a:r>
              <a:rPr lang="es-CL" sz="1600" dirty="0" smtClean="0"/>
              <a:t>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2290" name="Picture 2" descr="C:\Users\user\Desktop\fotos herbario\Nueva carpeta (4)\´pinpinela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260647"/>
            <a:ext cx="4315346" cy="329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4" name="Picture 4" descr="C:\Users\user\Desktop\fotos herbario\IMG_244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375561" y="756353"/>
            <a:ext cx="3960438" cy="296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 descr="C:\Users\user\Desktop\fotos herbario\pinpinela  (2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272" y="2564904"/>
            <a:ext cx="2328027" cy="2852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7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4979" y="4653136"/>
            <a:ext cx="8964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Rosaceae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 smtClean="0"/>
              <a:t>Fragaria </a:t>
            </a:r>
            <a:r>
              <a:rPr lang="es-CL" sz="1600" i="1" dirty="0" err="1" smtClean="0"/>
              <a:t>chiloensis</a:t>
            </a:r>
            <a:r>
              <a:rPr lang="es-CL" sz="1600" i="1" dirty="0" smtClean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Frutilla </a:t>
            </a:r>
            <a:r>
              <a:rPr lang="es-CL" sz="1600" dirty="0" smtClean="0"/>
              <a:t>silvestre.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Crece </a:t>
            </a:r>
            <a:r>
              <a:rPr lang="es-CL" sz="1600" dirty="0"/>
              <a:t>en suelos </a:t>
            </a:r>
            <a:r>
              <a:rPr lang="es-CL" sz="1600" dirty="0" smtClean="0"/>
              <a:t>despejados, con una alta presencia de luminosidad.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En Chile crece desde  Ñuble a Aysén, también en Juan </a:t>
            </a:r>
            <a:r>
              <a:rPr lang="es-CL" sz="1600" dirty="0" smtClean="0"/>
              <a:t>Fernández. Sigue </a:t>
            </a:r>
            <a:r>
              <a:rPr lang="es-CL" sz="1600" dirty="0"/>
              <a:t>por toda la costa </a:t>
            </a:r>
            <a:r>
              <a:rPr lang="es-CL" sz="1600" dirty="0" smtClean="0"/>
              <a:t>del</a:t>
            </a:r>
            <a:br>
              <a:rPr lang="es-CL" sz="1600" dirty="0" smtClean="0"/>
            </a:br>
            <a:r>
              <a:rPr lang="es-CL" sz="1600" dirty="0" smtClean="0"/>
              <a:t>Pacífico </a:t>
            </a:r>
            <a:r>
              <a:rPr lang="es-CL" sz="1600" dirty="0"/>
              <a:t>hasta Alaska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0" name="Picture 2" descr="C:\Users\user\Desktop\fotos herbario\frutilla 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815" y="116632"/>
            <a:ext cx="6970723" cy="381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9" name="Picture 5" descr="C:\Users\user\Desktop\fotos herbario\flor de frutilla 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3371" y="2673180"/>
            <a:ext cx="2806096" cy="277099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53854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88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6632"/>
            <a:ext cx="7200800" cy="434414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37541" y="4460776"/>
            <a:ext cx="9181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</a:t>
            </a:r>
            <a:r>
              <a:rPr lang="es-CL" sz="1600" dirty="0" smtClean="0"/>
              <a:t>: </a:t>
            </a:r>
            <a:r>
              <a:rPr lang="es-CL" sz="1600" dirty="0" err="1" smtClean="0"/>
              <a:t>Rosaceae</a:t>
            </a:r>
            <a:r>
              <a:rPr lang="es-CL" sz="1600" dirty="0" smtClean="0"/>
              <a:t>. </a:t>
            </a:r>
            <a:br>
              <a:rPr lang="es-CL" sz="1600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smtClean="0"/>
              <a:t>Rubus geoides.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Nombre Común: </a:t>
            </a:r>
            <a:r>
              <a:rPr lang="es-CL" sz="1600" dirty="0" err="1" smtClean="0"/>
              <a:t>Miñe-miñe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Es común dentro de los boques de </a:t>
            </a:r>
            <a:r>
              <a:rPr lang="es-CL" sz="1600" dirty="0"/>
              <a:t>L</a:t>
            </a:r>
            <a:r>
              <a:rPr lang="es-CL" sz="1600" dirty="0" smtClean="0"/>
              <a:t>enga y en los márgenes de este, también se encuentra presente en el bosque andino patagónico y siempre verde. Es muy similar a </a:t>
            </a:r>
            <a:r>
              <a:rPr lang="es-CL" sz="1600" b="1" i="1" dirty="0" err="1" smtClean="0"/>
              <a:t>Rubus</a:t>
            </a:r>
            <a:r>
              <a:rPr lang="es-CL" sz="1600" b="1" i="1" dirty="0" smtClean="0"/>
              <a:t> </a:t>
            </a:r>
            <a:r>
              <a:rPr lang="es-CL" sz="1600" b="1" i="1" dirty="0" err="1" smtClean="0"/>
              <a:t>radicams</a:t>
            </a:r>
            <a:r>
              <a:rPr lang="es-CL" sz="1600" b="1" i="1" dirty="0" smtClean="0"/>
              <a:t>. 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dirty="0" smtClean="0"/>
              <a:t>: En Chile se encuentra desde la Región del Biobío hasta  la Región de Magallanes. También se encuentra presente en el Archipiélago de Juan Fernández.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</a:p>
          <a:p>
            <a:endParaRPr lang="es-CL" sz="1600" b="1" dirty="0"/>
          </a:p>
        </p:txBody>
      </p:sp>
    </p:spTree>
    <p:extLst>
      <p:ext uri="{BB962C8B-B14F-4D97-AF65-F5344CB8AC3E}">
        <p14:creationId xmlns:p14="http://schemas.microsoft.com/office/powerpoint/2010/main" val="94145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96136" y="14719"/>
            <a:ext cx="33478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>
                <a:cs typeface="Times New Roman" pitchFamily="18" charset="0"/>
              </a:rPr>
              <a:t>Familia: </a:t>
            </a:r>
            <a:r>
              <a:rPr lang="es-CL" sz="1600" dirty="0" smtClean="0">
                <a:cs typeface="Times New Roman" pitchFamily="18" charset="0"/>
              </a:rPr>
              <a:t>Cunnoniaceae.</a:t>
            </a:r>
            <a:r>
              <a:rPr lang="es-CL" sz="1600" dirty="0">
                <a:cs typeface="Times New Roman" pitchFamily="18" charset="0"/>
              </a:rPr>
              <a:t>	</a:t>
            </a:r>
            <a:r>
              <a:rPr lang="es-CL" sz="1600" dirty="0" smtClean="0">
                <a:cs typeface="Times New Roman" pitchFamily="18" charset="0"/>
              </a:rPr>
              <a:t/>
            </a:r>
            <a:br>
              <a:rPr lang="es-CL" sz="1600" dirty="0" smtClean="0">
                <a:cs typeface="Times New Roman" pitchFamily="18" charset="0"/>
              </a:rPr>
            </a:br>
            <a:r>
              <a:rPr lang="es-CL" sz="1600" b="1" dirty="0" smtClean="0">
                <a:cs typeface="Times New Roman" pitchFamily="18" charset="0"/>
              </a:rPr>
              <a:t>Nombre Científico:</a:t>
            </a:r>
            <a:r>
              <a:rPr lang="es-CL" sz="1600" dirty="0" smtClean="0">
                <a:cs typeface="Times New Roman" pitchFamily="18" charset="0"/>
              </a:rPr>
              <a:t> </a:t>
            </a:r>
            <a:r>
              <a:rPr lang="es-CL" sz="1600" i="1" dirty="0" smtClean="0">
                <a:cs typeface="Times New Roman" pitchFamily="18" charset="0"/>
              </a:rPr>
              <a:t>Weinmannia trichosperma.</a:t>
            </a:r>
            <a:r>
              <a:rPr lang="es-CL" sz="1600" dirty="0">
                <a:cs typeface="Times New Roman" pitchFamily="18" charset="0"/>
              </a:rPr>
              <a:t/>
            </a:r>
            <a:br>
              <a:rPr lang="es-CL" sz="1600" dirty="0">
                <a:cs typeface="Times New Roman" pitchFamily="18" charset="0"/>
              </a:rPr>
            </a:br>
            <a:r>
              <a:rPr lang="es-CL" sz="1600" b="1" dirty="0" smtClean="0">
                <a:cs typeface="Times New Roman" pitchFamily="18" charset="0"/>
              </a:rPr>
              <a:t>Nombre Común: </a:t>
            </a:r>
            <a:r>
              <a:rPr lang="es-CL" sz="1600" dirty="0" smtClean="0">
                <a:cs typeface="Times New Roman" pitchFamily="18" charset="0"/>
              </a:rPr>
              <a:t>Tineo.</a:t>
            </a:r>
            <a:br>
              <a:rPr lang="es-CL" sz="1600" dirty="0" smtClean="0">
                <a:cs typeface="Times New Roman" pitchFamily="18" charset="0"/>
              </a:rPr>
            </a:br>
            <a:r>
              <a:rPr lang="es-CL" sz="1600" b="1" dirty="0" smtClean="0">
                <a:cs typeface="Times New Roman" pitchFamily="18" charset="0"/>
              </a:rPr>
              <a:t>Hábitat: </a:t>
            </a:r>
            <a:r>
              <a:rPr lang="es-CL" sz="1600" dirty="0">
                <a:cs typeface="Times New Roman" pitchFamily="18" charset="0"/>
              </a:rPr>
              <a:t>Crece en zonas </a:t>
            </a:r>
            <a:r>
              <a:rPr lang="es-CL" sz="1600" dirty="0" smtClean="0">
                <a:cs typeface="Times New Roman" pitchFamily="18" charset="0"/>
              </a:rPr>
              <a:t>húmedas,  </a:t>
            </a:r>
            <a:r>
              <a:rPr lang="es-CL" sz="1600" dirty="0">
                <a:cs typeface="Times New Roman" pitchFamily="18" charset="0"/>
              </a:rPr>
              <a:t>y en bosque de Coihue-Raulí-Tepa, Ciprés de las Guaitecas, </a:t>
            </a:r>
            <a:r>
              <a:rPr lang="es-CL" sz="1600" dirty="0" smtClean="0">
                <a:cs typeface="Times New Roman" pitchFamily="18" charset="0"/>
              </a:rPr>
              <a:t/>
            </a:r>
            <a:br>
              <a:rPr lang="es-CL" sz="1600" dirty="0" smtClean="0">
                <a:cs typeface="Times New Roman" pitchFamily="18" charset="0"/>
              </a:rPr>
            </a:br>
            <a:r>
              <a:rPr lang="es-CL" sz="1600" dirty="0" smtClean="0">
                <a:cs typeface="Times New Roman" pitchFamily="18" charset="0"/>
              </a:rPr>
              <a:t>Coihue </a:t>
            </a:r>
            <a:r>
              <a:rPr lang="es-CL" sz="1600" dirty="0">
                <a:cs typeface="Times New Roman" pitchFamily="18" charset="0"/>
              </a:rPr>
              <a:t>de Magallanes, Siempreverde y Alerce. </a:t>
            </a:r>
            <a:br>
              <a:rPr lang="es-CL" sz="1600" dirty="0">
                <a:cs typeface="Times New Roman" pitchFamily="18" charset="0"/>
              </a:rPr>
            </a:br>
            <a:r>
              <a:rPr lang="es-CL" sz="1600" b="1" dirty="0" smtClean="0">
                <a:cs typeface="Times New Roman" pitchFamily="18" charset="0"/>
              </a:rPr>
              <a:t>Distribución: </a:t>
            </a:r>
            <a:r>
              <a:rPr lang="es-CL" sz="1600" dirty="0" smtClean="0">
                <a:cs typeface="Times New Roman" pitchFamily="18" charset="0"/>
              </a:rPr>
              <a:t>Se encuentra </a:t>
            </a:r>
            <a:r>
              <a:rPr lang="es-CL" sz="1600" dirty="0">
                <a:cs typeface="Times New Roman" pitchFamily="18" charset="0"/>
              </a:rPr>
              <a:t>desde el </a:t>
            </a:r>
            <a:r>
              <a:rPr lang="es-CL" sz="1600" dirty="0" smtClean="0">
                <a:cs typeface="Times New Roman" pitchFamily="18" charset="0"/>
              </a:rPr>
              <a:t>Maule </a:t>
            </a:r>
            <a:r>
              <a:rPr lang="es-CL" sz="1600" dirty="0">
                <a:cs typeface="Times New Roman" pitchFamily="18" charset="0"/>
              </a:rPr>
              <a:t>hasta la </a:t>
            </a:r>
            <a:r>
              <a:rPr lang="es-CL" sz="1600" dirty="0" smtClean="0">
                <a:cs typeface="Times New Roman" pitchFamily="18" charset="0"/>
              </a:rPr>
              <a:t>península </a:t>
            </a:r>
            <a:r>
              <a:rPr lang="es-CL" sz="1600" dirty="0">
                <a:cs typeface="Times New Roman" pitchFamily="18" charset="0"/>
              </a:rPr>
              <a:t>de </a:t>
            </a:r>
            <a:r>
              <a:rPr lang="es-CL" sz="1600" dirty="0" smtClean="0">
                <a:cs typeface="Times New Roman" pitchFamily="18" charset="0"/>
              </a:rPr>
              <a:t>Taitao, también </a:t>
            </a:r>
            <a:r>
              <a:rPr lang="es-CL" sz="1600" dirty="0">
                <a:cs typeface="Times New Roman" pitchFamily="18" charset="0"/>
              </a:rPr>
              <a:t>crece en </a:t>
            </a:r>
            <a:r>
              <a:rPr lang="es-CL" sz="1600" dirty="0" smtClean="0">
                <a:cs typeface="Times New Roman" pitchFamily="18" charset="0"/>
              </a:rPr>
              <a:t>Argentina.</a:t>
            </a:r>
            <a:br>
              <a:rPr lang="es-CL" sz="1600" dirty="0" smtClean="0">
                <a:cs typeface="Times New Roman" pitchFamily="18" charset="0"/>
              </a:rPr>
            </a:br>
            <a:r>
              <a:rPr lang="es-CL" sz="1600" b="1" dirty="0" smtClean="0">
                <a:cs typeface="Times New Roman" pitchFamily="18" charset="0"/>
              </a:rPr>
              <a:t>Colector /a: </a:t>
            </a:r>
            <a:r>
              <a:rPr lang="es-CL" sz="1600" dirty="0" smtClean="0">
                <a:cs typeface="Times New Roman" pitchFamily="18" charset="0"/>
              </a:rPr>
              <a:t>Camila Bilbao Ll.</a:t>
            </a:r>
            <a:endParaRPr lang="es-CL" sz="1600" dirty="0">
              <a:cs typeface="Times New Roman" pitchFamily="18" charset="0"/>
            </a:endParaRPr>
          </a:p>
        </p:txBody>
      </p:sp>
      <p:pic>
        <p:nvPicPr>
          <p:cNvPr id="7170" name="Picture 2" descr="C:\Users\user\Desktop\Flora Pichimahuida\Weinmannia trichosperma - tine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80" r="-4631" b="-3815"/>
          <a:stretch/>
        </p:blipFill>
        <p:spPr bwMode="auto">
          <a:xfrm>
            <a:off x="152306" y="0"/>
            <a:ext cx="5796136" cy="615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7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</a:t>
            </a:r>
            <a:r>
              <a:rPr lang="es-CL" sz="1100" dirty="0" smtClean="0"/>
              <a:t> </a:t>
            </a:r>
            <a:r>
              <a:rPr lang="es-CL" sz="1100" dirty="0"/>
              <a:t>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0" y="480208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Rubiaceae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Nertera</a:t>
            </a:r>
            <a:r>
              <a:rPr lang="es-CL" sz="1600" i="1" dirty="0"/>
              <a:t> </a:t>
            </a:r>
            <a:r>
              <a:rPr lang="es-CL" sz="1600" i="1" dirty="0" err="1" smtClean="0"/>
              <a:t>granadensis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Coralito.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Presente en las partes </a:t>
            </a:r>
            <a:r>
              <a:rPr lang="es-CL" sz="1600" dirty="0" smtClean="0"/>
              <a:t>húmedas </a:t>
            </a:r>
            <a:r>
              <a:rPr lang="es-CL" sz="1600" dirty="0"/>
              <a:t>del sotobosque.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Crece </a:t>
            </a:r>
            <a:r>
              <a:rPr lang="es-CL" sz="1600" dirty="0"/>
              <a:t>de manera disyuntiva en </a:t>
            </a:r>
            <a:r>
              <a:rPr lang="es-CL" sz="1600" dirty="0" smtClean="0"/>
              <a:t>Chile, sus </a:t>
            </a:r>
            <a:r>
              <a:rPr lang="es-CL" sz="1600" dirty="0"/>
              <a:t>poblaciones se presentan en Fray </a:t>
            </a:r>
            <a:r>
              <a:rPr lang="es-CL" sz="1600" dirty="0" smtClean="0"/>
              <a:t>Jorge, </a:t>
            </a:r>
            <a:r>
              <a:rPr lang="es-CL" sz="1600" dirty="0" err="1" smtClean="0"/>
              <a:t>Talina</a:t>
            </a:r>
            <a:r>
              <a:rPr lang="es-CL" sz="1600" dirty="0" smtClean="0"/>
              <a:t>, </a:t>
            </a:r>
            <a:br>
              <a:rPr lang="es-CL" sz="1600" dirty="0" smtClean="0"/>
            </a:br>
            <a:r>
              <a:rPr lang="es-CL" sz="1600" dirty="0" smtClean="0"/>
              <a:t>luego </a:t>
            </a:r>
            <a:r>
              <a:rPr lang="es-CL" sz="1600" dirty="0"/>
              <a:t>desde el Maule a </a:t>
            </a:r>
            <a:r>
              <a:rPr lang="es-CL" sz="1600" dirty="0" smtClean="0"/>
              <a:t>Magallanes. También </a:t>
            </a:r>
            <a:r>
              <a:rPr lang="es-CL" sz="1600" dirty="0"/>
              <a:t>en Juan Fernández, América Central y América del Sur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/>
              <a:t>Paula Miranda, </a:t>
            </a:r>
            <a:r>
              <a:rPr lang="es-CL" sz="1600" dirty="0" err="1"/>
              <a:t>Hariet</a:t>
            </a:r>
            <a:r>
              <a:rPr lang="es-CL" sz="1600" dirty="0"/>
              <a:t> </a:t>
            </a:r>
            <a:r>
              <a:rPr lang="es-CL" sz="1600" dirty="0" err="1"/>
              <a:t>Sidler</a:t>
            </a:r>
            <a:r>
              <a:rPr lang="es-CL" sz="1600" dirty="0"/>
              <a:t>, Aracely Soto. </a:t>
            </a:r>
          </a:p>
        </p:txBody>
      </p:sp>
      <p:pic>
        <p:nvPicPr>
          <p:cNvPr id="5122" name="Picture 2" descr="C:\Users\user\Desktop\Captura de pantalla 2015-02-16 14.10.53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8258" y="19519"/>
            <a:ext cx="5795148" cy="448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0128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4869160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Santalaceae</a:t>
            </a:r>
            <a:r>
              <a:rPr lang="es-CL" sz="1600" b="1" dirty="0"/>
              <a:t>.	</a:t>
            </a:r>
          </a:p>
          <a:p>
            <a:r>
              <a:rPr lang="es-CL" sz="1600" b="1" dirty="0" smtClean="0"/>
              <a:t>Nombre Científico</a:t>
            </a:r>
            <a:r>
              <a:rPr lang="es-CL" sz="1600" b="1" dirty="0"/>
              <a:t>: </a:t>
            </a:r>
            <a:r>
              <a:rPr lang="es-CL" sz="1600" i="1" dirty="0" err="1"/>
              <a:t>Quinchamallium</a:t>
            </a:r>
            <a:r>
              <a:rPr lang="es-CL" sz="1600" i="1" dirty="0"/>
              <a:t> </a:t>
            </a:r>
            <a:r>
              <a:rPr lang="es-CL" sz="1600" i="1" dirty="0" err="1" smtClean="0"/>
              <a:t>chilensis</a:t>
            </a:r>
            <a:r>
              <a:rPr lang="es-CL" sz="1600" i="1" dirty="0" smtClean="0"/>
              <a:t>.</a:t>
            </a:r>
            <a:br>
              <a:rPr lang="es-CL" sz="1600" i="1" dirty="0" smtClean="0"/>
            </a:br>
            <a:r>
              <a:rPr lang="es-CL" sz="1600" b="1" dirty="0" smtClean="0"/>
              <a:t>Nombre Común</a:t>
            </a:r>
            <a:r>
              <a:rPr lang="es-CL" sz="1600" b="1" dirty="0"/>
              <a:t>: </a:t>
            </a:r>
            <a:r>
              <a:rPr lang="es-CL" sz="1600" dirty="0" err="1" smtClean="0"/>
              <a:t>Quinchamali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hierba perenne que crece en claros del bosque, la estepa o la alta </a:t>
            </a:r>
            <a:r>
              <a:rPr lang="es-CL" sz="1600" dirty="0" smtClean="0"/>
              <a:t>montaña.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Se encuentra en </a:t>
            </a:r>
            <a:r>
              <a:rPr lang="es-CL" sz="1600" dirty="0"/>
              <a:t>toda la cordillera patagónica </a:t>
            </a:r>
            <a:r>
              <a:rPr lang="es-CL" sz="1600" dirty="0" smtClean="0"/>
              <a:t>argentino-chilena.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8194" name="Picture 2" descr="C:\Users\user\Desktop\fotos herbario\Flora Pichimahuida\Quinchamallium spp -quinchamalí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854" y="188640"/>
            <a:ext cx="543728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4490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60" y="4941168"/>
            <a:ext cx="910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Familia: </a:t>
            </a:r>
            <a:r>
              <a:rPr lang="es-CL" sz="1600" b="1" dirty="0" smtClean="0"/>
              <a:t> </a:t>
            </a:r>
            <a:r>
              <a:rPr lang="es-CL" sz="1600" dirty="0" err="1" smtClean="0"/>
              <a:t>Scrophulariaceae</a:t>
            </a:r>
            <a:r>
              <a:rPr lang="es-CL" sz="1600" dirty="0" smtClean="0"/>
              <a:t>.</a:t>
            </a:r>
            <a:r>
              <a:rPr lang="es-CL" sz="1600" b="1" dirty="0"/>
              <a:t>		</a:t>
            </a:r>
            <a:r>
              <a:rPr lang="es-CL" sz="1600" b="1" dirty="0" smtClean="0"/>
              <a:t> </a:t>
            </a:r>
            <a:br>
              <a:rPr lang="es-CL" sz="1600" b="1" dirty="0" smtClean="0"/>
            </a:br>
            <a:r>
              <a:rPr lang="es-CL" sz="1600" b="1" dirty="0" smtClean="0"/>
              <a:t>Nombre </a:t>
            </a:r>
            <a:r>
              <a:rPr lang="es-CL" sz="1600" b="1" dirty="0"/>
              <a:t>Científico: </a:t>
            </a:r>
            <a:r>
              <a:rPr lang="es-CL" sz="1600" i="1" dirty="0" err="1"/>
              <a:t>Ourisia</a:t>
            </a:r>
            <a:r>
              <a:rPr lang="es-CL" sz="1600" i="1" dirty="0"/>
              <a:t> </a:t>
            </a:r>
            <a:r>
              <a:rPr lang="es-CL" sz="1600" i="1" dirty="0" err="1" smtClean="0"/>
              <a:t>poeppigii</a:t>
            </a:r>
            <a:r>
              <a:rPr lang="es-CL" sz="1600" i="1" dirty="0"/>
              <a:t>.</a:t>
            </a:r>
            <a:r>
              <a:rPr lang="es-CL" sz="1600" i="1" dirty="0" smtClean="0"/>
              <a:t>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</a:t>
            </a:r>
            <a:r>
              <a:rPr lang="es-CL" sz="1600" b="1" dirty="0"/>
              <a:t>:</a:t>
            </a:r>
            <a:r>
              <a:rPr lang="es-CL" sz="1600" dirty="0"/>
              <a:t> flor de </a:t>
            </a:r>
            <a:r>
              <a:rPr lang="es-CL" sz="1600" dirty="0" smtClean="0"/>
              <a:t>cascada.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</a:t>
            </a:r>
            <a:r>
              <a:rPr lang="es-CL" sz="1600" dirty="0"/>
              <a:t>: Crece sobre grietas de roca o </a:t>
            </a:r>
            <a:r>
              <a:rPr lang="es-CL" sz="1600" dirty="0" smtClean="0"/>
              <a:t>márgenes </a:t>
            </a:r>
            <a:r>
              <a:rPr lang="es-CL" sz="1600" dirty="0"/>
              <a:t>de </a:t>
            </a:r>
            <a:r>
              <a:rPr lang="es-CL" sz="1600" dirty="0" smtClean="0"/>
              <a:t>chorrillos, donde encuentra </a:t>
            </a:r>
            <a:r>
              <a:rPr lang="es-CL" sz="1600" dirty="0"/>
              <a:t>una permanente </a:t>
            </a:r>
            <a:r>
              <a:rPr lang="es-CL" sz="1600" dirty="0" smtClean="0"/>
              <a:t>humedad. </a:t>
            </a:r>
            <a:br>
              <a:rPr lang="es-CL" sz="1600" dirty="0" smtClean="0"/>
            </a:br>
            <a:r>
              <a:rPr lang="es-CL" sz="1600" b="1" dirty="0"/>
              <a:t>Distribución</a:t>
            </a:r>
            <a:r>
              <a:rPr lang="es-CL" sz="1600" b="1" dirty="0" smtClean="0"/>
              <a:t>: </a:t>
            </a:r>
            <a:r>
              <a:rPr lang="es-CL" sz="1600" dirty="0" smtClean="0"/>
              <a:t>Bosque </a:t>
            </a:r>
            <a:r>
              <a:rPr lang="es-CL" sz="1600" dirty="0"/>
              <a:t>de la zona </a:t>
            </a:r>
            <a:r>
              <a:rPr lang="es-CL" sz="1600" dirty="0" smtClean="0"/>
              <a:t>continental </a:t>
            </a:r>
            <a:r>
              <a:rPr lang="es-CL" sz="1600" dirty="0"/>
              <a:t>de la </a:t>
            </a:r>
            <a:r>
              <a:rPr lang="es-CL" sz="1600" dirty="0" smtClean="0"/>
              <a:t>Patagonia.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3316" name="Picture 4" descr="C:\Users\user\Desktop\cami\IMG_88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49392"/>
            <a:ext cx="3474520" cy="38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7" name="Picture 5" descr="C:\Users\user\Desktop\cami\IMG_881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92" y="188639"/>
            <a:ext cx="4559891" cy="367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8296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4303455"/>
            <a:ext cx="7020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Scrophulariaceae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/>
              <a:t>Calceolaria </a:t>
            </a:r>
            <a:r>
              <a:rPr lang="es-CL" sz="1600" i="1" dirty="0" err="1" smtClean="0"/>
              <a:t>tenella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Zapatito de princesa.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las grietas de la </a:t>
            </a:r>
            <a:r>
              <a:rPr lang="es-CL" sz="1600" dirty="0" smtClean="0"/>
              <a:t>rocas, suelos </a:t>
            </a:r>
            <a:r>
              <a:rPr lang="es-CL" sz="1600" dirty="0"/>
              <a:t>arenosos, en áreas abiertas y bordes del bosque.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En Chile se encuentra en la zona cordillerana continental de la 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</a:t>
            </a:r>
            <a:r>
              <a:rPr lang="es-CL" sz="1600" dirty="0"/>
              <a:t>. 						</a:t>
            </a:r>
          </a:p>
        </p:txBody>
      </p:sp>
      <p:pic>
        <p:nvPicPr>
          <p:cNvPr id="11268" name="Picture 4" descr="C:\Users\user\Desktop\fotos herbario\zapatitos de princes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06" y="203582"/>
            <a:ext cx="6245382" cy="387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6" name="Picture 2" descr="C:\Users\user\Desktop\fotos herbario\zapatito de princesa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0487" y="3789040"/>
            <a:ext cx="2051720" cy="27462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9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34989" y="322210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</a:t>
            </a:r>
            <a:r>
              <a:rPr lang="es-CL" sz="1100" dirty="0"/>
              <a:t>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1981" y="4797152"/>
            <a:ext cx="8700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Valerianaceae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Valeriana </a:t>
            </a:r>
            <a:r>
              <a:rPr lang="es-CL" sz="1600" i="1" dirty="0" err="1" smtClean="0"/>
              <a:t>lapathifolia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Valeriana.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Zonas húmedas y sombrías del </a:t>
            </a:r>
            <a:r>
              <a:rPr lang="es-CL" sz="1600" dirty="0" smtClean="0"/>
              <a:t>bosque, cerca </a:t>
            </a:r>
            <a:r>
              <a:rPr lang="es-CL" sz="1600" dirty="0"/>
              <a:t>de cursos de agua que mantiene su </a:t>
            </a:r>
            <a:r>
              <a:rPr lang="es-CL" sz="1600" dirty="0" smtClean="0"/>
              <a:t>humedad.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 </a:t>
            </a:r>
            <a:r>
              <a:rPr lang="es-CL" sz="1600" dirty="0"/>
              <a:t>Bosque </a:t>
            </a:r>
            <a:r>
              <a:rPr lang="es-CL" sz="1600" dirty="0" err="1"/>
              <a:t>Subantántico</a:t>
            </a:r>
            <a:r>
              <a:rPr lang="es-CL" sz="1600" dirty="0"/>
              <a:t> de </a:t>
            </a:r>
            <a:r>
              <a:rPr lang="es-CL" sz="1600" dirty="0" smtClean="0"/>
              <a:t>Chile, Argentina </a:t>
            </a:r>
            <a:r>
              <a:rPr lang="es-CL" sz="1600" dirty="0"/>
              <a:t>y Patagonia.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099" name="Picture 3" descr="C:\Users\user\Desktop\fotos herbario\valeriana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252834"/>
            <a:ext cx="5312607" cy="321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2" name="Picture 2" descr="C:\Users\user\Desktop\fotos herbario\Nueva carpeta (4)\valerian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508103" y="1689918"/>
            <a:ext cx="381642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870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6294" y="3933056"/>
            <a:ext cx="4550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</a:t>
            </a:r>
            <a:r>
              <a:rPr lang="es-CL" sz="1600" dirty="0" smtClean="0"/>
              <a:t>: </a:t>
            </a:r>
            <a:r>
              <a:rPr lang="es-CL" sz="1600" dirty="0" err="1" smtClean="0"/>
              <a:t>Scrophulariaceae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V</a:t>
            </a:r>
            <a:r>
              <a:rPr lang="es-CL" sz="1600" i="1" dirty="0" err="1" smtClean="0"/>
              <a:t>erbascus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thapsus</a:t>
            </a:r>
            <a:r>
              <a:rPr lang="es-CL" sz="1600" i="1" dirty="0" smtClean="0"/>
              <a:t>.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Hierba del paño.</a:t>
            </a:r>
            <a:r>
              <a:rPr lang="es-CL" sz="1600" b="1" dirty="0" smtClean="0"/>
              <a:t> </a:t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Matorral de la estepa, orilla de camino, estepa. 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dirty="0" smtClean="0"/>
              <a:t>: Originaria de Europa y Asia. En chile se encuentra desde Valparaíso hasta la región de </a:t>
            </a:r>
            <a:r>
              <a:rPr lang="es-CL" sz="1600" dirty="0"/>
              <a:t>A</a:t>
            </a:r>
            <a:r>
              <a:rPr lang="es-CL" sz="1600" dirty="0" smtClean="0"/>
              <a:t>ysén.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</a:p>
          <a:p>
            <a:r>
              <a:rPr lang="es-CL" sz="1600" b="1" dirty="0" smtClean="0">
                <a:solidFill>
                  <a:srgbClr val="FF0000"/>
                </a:solidFill>
              </a:rPr>
              <a:t>Especie exótica</a:t>
            </a:r>
          </a:p>
        </p:txBody>
      </p:sp>
      <p:pic>
        <p:nvPicPr>
          <p:cNvPr id="2" name="Imagen 1" descr="IMG_88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Imagen 3" descr="IMG_883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1" y="96910"/>
            <a:ext cx="2736305" cy="36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4549676"/>
            <a:ext cx="9128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Violaceae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Violeta </a:t>
            </a:r>
            <a:r>
              <a:rPr lang="es-CL" sz="1600" i="1" dirty="0" err="1" smtClean="0"/>
              <a:t>magallanica</a:t>
            </a:r>
            <a:r>
              <a:rPr lang="es-CL" sz="1600" i="1" dirty="0" smtClean="0"/>
              <a:t>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Violeta </a:t>
            </a:r>
            <a:r>
              <a:rPr lang="es-CL" sz="1600" dirty="0" smtClean="0"/>
              <a:t>amarilla.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Márgenes y  partes claras del </a:t>
            </a:r>
            <a:r>
              <a:rPr lang="es-CL" sz="1600" dirty="0" smtClean="0"/>
              <a:t>bosque, es </a:t>
            </a:r>
            <a:r>
              <a:rPr lang="es-CL" sz="1600" dirty="0"/>
              <a:t>parta del estrato </a:t>
            </a:r>
            <a:r>
              <a:rPr lang="es-CL" sz="1600" dirty="0" smtClean="0"/>
              <a:t>arbustivo.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Isla </a:t>
            </a:r>
            <a:r>
              <a:rPr lang="es-CL" sz="1600" dirty="0"/>
              <a:t>de los </a:t>
            </a:r>
            <a:r>
              <a:rPr lang="es-CL" sz="1600" dirty="0" smtClean="0"/>
              <a:t>estados, sur-oeste </a:t>
            </a:r>
            <a:r>
              <a:rPr lang="es-CL" sz="1600" dirty="0"/>
              <a:t>de Tierra del fuego e islas </a:t>
            </a:r>
            <a:r>
              <a:rPr lang="es-CL" sz="1600" dirty="0" smtClean="0"/>
              <a:t>adyacentes. Desde </a:t>
            </a:r>
            <a:r>
              <a:rPr lang="es-CL" sz="1600" dirty="0"/>
              <a:t>cabo de Hornos hasta Santa Cruz (</a:t>
            </a:r>
            <a:r>
              <a:rPr lang="es-CL" sz="1600" dirty="0" smtClean="0"/>
              <a:t>Argentina), y </a:t>
            </a:r>
            <a:r>
              <a:rPr lang="es-CL" sz="1600" dirty="0"/>
              <a:t>última </a:t>
            </a:r>
            <a:r>
              <a:rPr lang="es-CL" sz="1600" dirty="0" smtClean="0"/>
              <a:t>esperanza </a:t>
            </a:r>
            <a:r>
              <a:rPr lang="es-CL" sz="1600" dirty="0"/>
              <a:t>(chile </a:t>
            </a:r>
            <a:r>
              <a:rPr lang="es-CL" sz="1600" dirty="0" smtClean="0"/>
              <a:t>). Endémica </a:t>
            </a:r>
            <a:r>
              <a:rPr lang="es-CL" sz="1600" dirty="0"/>
              <a:t>de las zonas </a:t>
            </a:r>
            <a:r>
              <a:rPr lang="es-CL" sz="1600" dirty="0" smtClean="0"/>
              <a:t>mencionadas anteriormente.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r>
              <a:rPr lang="es-CL" sz="1600" dirty="0"/>
              <a:t>						</a:t>
            </a:r>
          </a:p>
        </p:txBody>
      </p:sp>
      <p:pic>
        <p:nvPicPr>
          <p:cNvPr id="12291" name="Picture 3" descr="C:\Users\user\Desktop\fotos herbario\Flora Pichimahuida\Viola magellanica - Violeta amarill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1780"/>
            <a:ext cx="7405928" cy="417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897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052736"/>
            <a:ext cx="9144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9600" b="1" cap="none" spc="0" dirty="0" smtClean="0">
                <a:ln/>
                <a:solidFill>
                  <a:schemeClr val="accent3"/>
                </a:solidFill>
                <a:effectLst/>
              </a:rPr>
              <a:t>E</a:t>
            </a:r>
            <a:r>
              <a:rPr lang="es-CL" sz="9600" b="1" cap="none" spc="0" dirty="0" smtClean="0">
                <a:ln/>
                <a:solidFill>
                  <a:schemeClr val="accent3"/>
                </a:solidFill>
                <a:effectLst/>
              </a:rPr>
              <a:t>nredaderas, epifitas y trepadoras </a:t>
            </a:r>
            <a:endParaRPr lang="es-CL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65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231087" y="100371"/>
            <a:ext cx="4661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Alstroemeriaceae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/>
              <a:t>Luzuriaga </a:t>
            </a:r>
            <a:r>
              <a:rPr lang="es-CL" sz="1600" i="1" dirty="0" err="1" smtClean="0"/>
              <a:t>marginata</a:t>
            </a:r>
            <a:r>
              <a:rPr lang="es-CL" sz="1600" i="1" dirty="0" smtClean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err="1" smtClean="0"/>
              <a:t>Qulineja</a:t>
            </a:r>
            <a:r>
              <a:rPr lang="es-CL" sz="1600" dirty="0" smtClean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Zonas Húmedas y sombrías del </a:t>
            </a:r>
            <a:r>
              <a:rPr lang="es-CL" sz="1600" dirty="0" smtClean="0"/>
              <a:t>bosque, Crece </a:t>
            </a:r>
            <a:r>
              <a:rPr lang="es-CL" sz="1600" dirty="0"/>
              <a:t>sobre </a:t>
            </a:r>
            <a:r>
              <a:rPr lang="es-CL" sz="1600" dirty="0" smtClean="0"/>
              <a:t>rocas, costas </a:t>
            </a:r>
            <a:r>
              <a:rPr lang="es-CL" sz="1600" dirty="0"/>
              <a:t>de cuerpos de </a:t>
            </a:r>
            <a:r>
              <a:rPr lang="es-CL" sz="1600" dirty="0" smtClean="0"/>
              <a:t>agua, </a:t>
            </a:r>
            <a:br>
              <a:rPr lang="es-CL" sz="1600" dirty="0" smtClean="0"/>
            </a:br>
            <a:r>
              <a:rPr lang="es-CL" sz="1600" dirty="0" smtClean="0"/>
              <a:t>pastizales </a:t>
            </a:r>
            <a:r>
              <a:rPr lang="es-CL" sz="1600" dirty="0"/>
              <a:t>y matorrales </a:t>
            </a:r>
            <a:r>
              <a:rPr lang="es-CL" sz="1600" dirty="0" smtClean="0"/>
              <a:t>húmedos.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Isla Malvinas, Isla de Los estados, </a:t>
            </a:r>
            <a:r>
              <a:rPr lang="es-CL" sz="1600" dirty="0" smtClean="0"/>
              <a:t>sur-oeste </a:t>
            </a:r>
            <a:r>
              <a:rPr lang="es-CL" sz="1600" dirty="0"/>
              <a:t>de Tierra del </a:t>
            </a:r>
            <a:r>
              <a:rPr lang="es-CL" sz="1600" dirty="0" smtClean="0"/>
              <a:t>Fuego, todas </a:t>
            </a:r>
            <a:r>
              <a:rPr lang="es-CL" sz="1600" dirty="0"/>
              <a:t>las isla de canales </a:t>
            </a:r>
            <a:r>
              <a:rPr lang="es-CL" sz="1600" dirty="0" smtClean="0"/>
              <a:t>de</a:t>
            </a:r>
            <a:r>
              <a:rPr lang="es-CL" sz="1600" dirty="0"/>
              <a:t> </a:t>
            </a:r>
            <a:r>
              <a:rPr lang="es-CL" sz="1600" dirty="0" smtClean="0"/>
              <a:t>los canales, a </a:t>
            </a:r>
            <a:r>
              <a:rPr lang="es-CL" sz="1600" dirty="0"/>
              <a:t>lo largo del bosque de Cabo de </a:t>
            </a:r>
            <a:r>
              <a:rPr lang="es-CL" sz="1600" dirty="0" smtClean="0"/>
              <a:t>Hornos llegando </a:t>
            </a:r>
            <a:r>
              <a:rPr lang="es-CL" sz="1600" dirty="0"/>
              <a:t>el Ultima esperanza en </a:t>
            </a:r>
            <a:r>
              <a:rPr lang="es-CL" sz="1600" dirty="0" smtClean="0"/>
              <a:t>Chile, en </a:t>
            </a:r>
            <a:r>
              <a:rPr lang="es-CL" sz="1600" dirty="0"/>
              <a:t>Argentina llega hasta Río Negro.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3078" name="Picture 6" descr="C:\Users\user\Desktop\fotos herbario\lusuriaga 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548753" y="541897"/>
            <a:ext cx="5328592" cy="4231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user\Desktop\fotos herbario\lusu (3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650" b="-17741"/>
          <a:stretch/>
        </p:blipFill>
        <p:spPr bwMode="auto">
          <a:xfrm>
            <a:off x="6551712" y="2320049"/>
            <a:ext cx="2592288" cy="50033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3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9463" y="4293096"/>
            <a:ext cx="8820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Asteraceae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Mutisia</a:t>
            </a:r>
            <a:r>
              <a:rPr lang="es-CL" sz="1600" i="1" dirty="0"/>
              <a:t> </a:t>
            </a:r>
            <a:r>
              <a:rPr lang="es-CL" sz="1600" i="1" dirty="0" err="1" smtClean="0"/>
              <a:t>spinosa</a:t>
            </a:r>
            <a:r>
              <a:rPr lang="es-CL" sz="1600" i="1" dirty="0" smtClean="0"/>
              <a:t>. 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Clavel del </a:t>
            </a:r>
            <a:r>
              <a:rPr lang="es-CL" sz="1600" dirty="0" smtClean="0"/>
              <a:t>campo, Flor </a:t>
            </a:r>
            <a:r>
              <a:rPr lang="es-CL" sz="1600" dirty="0"/>
              <a:t>de la </a:t>
            </a:r>
            <a:r>
              <a:rPr lang="es-CL" sz="1600" dirty="0" smtClean="0"/>
              <a:t>estrella.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</a:t>
            </a:r>
            <a:r>
              <a:rPr lang="es-CL" sz="1600" dirty="0" smtClean="0"/>
              <a:t> En las zonas luminosas de lo bosque, asociada a </a:t>
            </a:r>
          </a:p>
          <a:p>
            <a:r>
              <a:rPr lang="es-CL" sz="1600" dirty="0" smtClean="0"/>
              <a:t>los bosques andina patagónico y siempreverde.  </a:t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Valparaíso hasta la región de Aysén.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4098" name="Picture 2" descr="C:\Users\user\Desktop\fotos herbario\clavel de campo (3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69"/>
          <a:stretch/>
        </p:blipFill>
        <p:spPr bwMode="auto">
          <a:xfrm>
            <a:off x="5796136" y="4149080"/>
            <a:ext cx="3249152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otos herbario\clavel de camp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740" y="188640"/>
            <a:ext cx="708057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3572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55976" y="166548"/>
            <a:ext cx="4427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Cupressaceae.</a:t>
            </a:r>
            <a:r>
              <a:rPr lang="es-CL" sz="1600" b="1" dirty="0"/>
              <a:t>		 </a:t>
            </a:r>
            <a:r>
              <a:rPr lang="es-CL" sz="1600" b="1" dirty="0" smtClean="0"/>
              <a:t>Nombre </a:t>
            </a:r>
            <a:r>
              <a:rPr lang="es-CL" sz="1600" b="1" dirty="0"/>
              <a:t>Científico</a:t>
            </a:r>
            <a:r>
              <a:rPr lang="es-CL" sz="1600" dirty="0" smtClean="0"/>
              <a:t>: </a:t>
            </a:r>
            <a:r>
              <a:rPr lang="es-CL" sz="1600" i="1" dirty="0" smtClean="0"/>
              <a:t>Austrocedrus chilensis.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Ciprés </a:t>
            </a:r>
            <a:r>
              <a:rPr lang="es-CL" sz="1600" dirty="0"/>
              <a:t>de la </a:t>
            </a:r>
            <a:r>
              <a:rPr lang="es-CL" sz="1600" dirty="0" smtClean="0"/>
              <a:t>cordillera.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</a:t>
            </a:r>
            <a:r>
              <a:rPr lang="es-CL" sz="1600" dirty="0" smtClean="0"/>
              <a:t>: Crece </a:t>
            </a:r>
            <a:r>
              <a:rPr lang="es-CL" sz="1600" dirty="0"/>
              <a:t>sobre suelos pedregosos poco profundos. Habita preferentemente en los faldeos andinos y la costa. </a:t>
            </a:r>
            <a:r>
              <a:rPr lang="es-CL" sz="1600" b="1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/>
              <a:t>Distribución</a:t>
            </a:r>
            <a:r>
              <a:rPr lang="es-CL" sz="1600" dirty="0" smtClean="0"/>
              <a:t>: En Chile, </a:t>
            </a:r>
            <a:r>
              <a:rPr lang="es-CL" sz="1600" dirty="0"/>
              <a:t>desde la región de los Andes hasta la de Llanquihue. </a:t>
            </a:r>
            <a:r>
              <a:rPr lang="es-CL" sz="1600" dirty="0" smtClean="0"/>
              <a:t>Especie </a:t>
            </a:r>
            <a:r>
              <a:rPr lang="es-CL" sz="1600" dirty="0"/>
              <a:t>endémica de Chile y Argentina</a:t>
            </a:r>
            <a:r>
              <a:rPr lang="es-CL" sz="1600" b="1" dirty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r>
              <a:rPr lang="es-CL" sz="1600" dirty="0"/>
              <a:t/>
            </a:r>
            <a:br>
              <a:rPr lang="es-CL" sz="1600" dirty="0"/>
            </a:br>
            <a:r>
              <a:rPr lang="es-CL" sz="1600" b="1" dirty="0">
                <a:solidFill>
                  <a:srgbClr val="FF0000"/>
                </a:solidFill>
              </a:rPr>
              <a:t>Especie exótica </a:t>
            </a:r>
          </a:p>
        </p:txBody>
      </p:sp>
      <p:pic>
        <p:nvPicPr>
          <p:cNvPr id="9219" name="Picture 3" descr="C:\Users\user\Desktop\fotos herbario\IMG_24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044625" y="1340768"/>
            <a:ext cx="648072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4593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348880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869160"/>
            <a:ext cx="89638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Bignoniaceae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Campsidium</a:t>
            </a:r>
            <a:r>
              <a:rPr lang="es-CL" sz="1600" i="1" dirty="0"/>
              <a:t> </a:t>
            </a:r>
            <a:r>
              <a:rPr lang="es-CL" sz="1600" i="1" dirty="0" err="1" smtClean="0"/>
              <a:t>valdivianum</a:t>
            </a:r>
            <a:r>
              <a:rPr lang="es-CL" sz="1600" i="1" dirty="0" smtClean="0"/>
              <a:t>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err="1"/>
              <a:t>Voqui</a:t>
            </a:r>
            <a:r>
              <a:rPr lang="es-CL" sz="1600" dirty="0"/>
              <a:t> de </a:t>
            </a:r>
            <a:r>
              <a:rPr lang="es-CL" sz="1600" dirty="0" smtClean="0"/>
              <a:t>Canasta, </a:t>
            </a:r>
            <a:r>
              <a:rPr lang="es-CL" sz="1600" dirty="0" err="1" smtClean="0"/>
              <a:t>Voqui</a:t>
            </a:r>
            <a:r>
              <a:rPr lang="es-CL" sz="1600" dirty="0" smtClean="0"/>
              <a:t> Blanco, </a:t>
            </a:r>
            <a:r>
              <a:rPr lang="es-CL" sz="1600" dirty="0" err="1" smtClean="0"/>
              <a:t>Coqui</a:t>
            </a:r>
            <a:r>
              <a:rPr lang="es-CL" sz="1600" dirty="0" smtClean="0"/>
              <a:t> Bejuco. 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</a:t>
            </a:r>
            <a:r>
              <a:rPr lang="es-CL" sz="1600" dirty="0" smtClean="0"/>
              <a:t>ugares </a:t>
            </a:r>
            <a:r>
              <a:rPr lang="es-CL" sz="1600" dirty="0"/>
              <a:t>sombríos y húmedos del bosque.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Crece de manera disyuntiva en </a:t>
            </a:r>
            <a:r>
              <a:rPr lang="es-CL" sz="1600" dirty="0" smtClean="0"/>
              <a:t>Chile, sus </a:t>
            </a:r>
            <a:r>
              <a:rPr lang="es-CL" sz="1600" dirty="0"/>
              <a:t>poblaciones se presentan en Fray </a:t>
            </a:r>
            <a:r>
              <a:rPr lang="es-CL" sz="1600" dirty="0" smtClean="0"/>
              <a:t>Jorge, </a:t>
            </a:r>
            <a:r>
              <a:rPr lang="es-CL" sz="1600" dirty="0" err="1" smtClean="0"/>
              <a:t>Talina</a:t>
            </a:r>
            <a:r>
              <a:rPr lang="es-CL" sz="1600" dirty="0" smtClean="0"/>
              <a:t>,  </a:t>
            </a:r>
            <a:r>
              <a:rPr lang="es-CL" sz="1600" dirty="0"/>
              <a:t>luego desde el Maule a Magallanes. También en Juan </a:t>
            </a:r>
            <a:r>
              <a:rPr lang="es-CL" sz="1600" dirty="0" smtClean="0"/>
              <a:t>Fernández, América </a:t>
            </a:r>
            <a:r>
              <a:rPr lang="es-CL" sz="1600" dirty="0"/>
              <a:t>Central y América del Sur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6148" name="Picture 4" descr="C:\Users\user\Desktop\fotos herbario\voqui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42" y="184313"/>
            <a:ext cx="6821522" cy="410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6" name="Picture 2" descr="C:\Users\user\Desktop\fotos herbario\voqui canast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244498"/>
            <a:ext cx="3857917" cy="35399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8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56490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07504" y="4283225"/>
            <a:ext cx="6120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Gesneriaceae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Mitraria</a:t>
            </a:r>
            <a:r>
              <a:rPr lang="es-CL" sz="1600" i="1" dirty="0"/>
              <a:t> </a:t>
            </a:r>
            <a:r>
              <a:rPr lang="es-CL" sz="1600" i="1" dirty="0" err="1" smtClean="0"/>
              <a:t>coccinea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Botellita.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Lugares  sombríos y húmedos de los bosques. Frecuente dentro del Tipo Forestal </a:t>
            </a:r>
            <a:r>
              <a:rPr lang="es-CL" sz="1600" dirty="0" smtClean="0"/>
              <a:t>Siempreverde.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Crece entre las Regiones de Coquimbo y de Magallanes. También está en </a:t>
            </a:r>
            <a:r>
              <a:rPr lang="es-CL" sz="1600" dirty="0" smtClean="0"/>
              <a:t>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7170" name="Picture 2" descr="C:\Users\user\Desktop\fotos herbario\botellita  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101" y="116632"/>
            <a:ext cx="725703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2" descr="C:\Users\user\Desktop\fotos herbario\botellita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7476" y="4283225"/>
            <a:ext cx="3326524" cy="1907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151" y="4842133"/>
            <a:ext cx="9084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Misodendraceae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</a:t>
            </a:r>
            <a:r>
              <a:rPr lang="es-CL" sz="1600" b="1" i="1" dirty="0" smtClean="0"/>
              <a:t>:</a:t>
            </a:r>
            <a:r>
              <a:rPr lang="es-CL" sz="1600" i="1" dirty="0"/>
              <a:t> </a:t>
            </a:r>
            <a:r>
              <a:rPr lang="es-CL" sz="1600" i="1" dirty="0" err="1"/>
              <a:t>Misodendrum</a:t>
            </a:r>
            <a:r>
              <a:rPr lang="es-CL" sz="1600" i="1" dirty="0"/>
              <a:t> </a:t>
            </a:r>
            <a:r>
              <a:rPr lang="es-CL" sz="1600" i="1" dirty="0" err="1" smtClean="0"/>
              <a:t>punctulatum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Farolito </a:t>
            </a:r>
            <a:r>
              <a:rPr lang="es-CL" sz="1600" dirty="0" smtClean="0"/>
              <a:t>Chino.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err="1"/>
              <a:t>Hemiparacita</a:t>
            </a:r>
            <a:r>
              <a:rPr lang="es-CL" sz="1600" dirty="0"/>
              <a:t> de los </a:t>
            </a:r>
            <a:r>
              <a:rPr lang="es-CL" sz="1600" dirty="0" err="1" smtClean="0"/>
              <a:t>Nothofagus</a:t>
            </a:r>
            <a:r>
              <a:rPr lang="es-CL" sz="1600" dirty="0" smtClean="0"/>
              <a:t>, especialmente de </a:t>
            </a:r>
            <a:r>
              <a:rPr lang="es-CL" sz="1600" i="1" dirty="0" err="1" smtClean="0"/>
              <a:t>N.pumilio</a:t>
            </a:r>
            <a:r>
              <a:rPr lang="es-CL" sz="1600" dirty="0" smtClean="0"/>
              <a:t> y </a:t>
            </a:r>
            <a:r>
              <a:rPr lang="es-CL" sz="1600" i="1" dirty="0" err="1" smtClean="0"/>
              <a:t>N.antarctica</a:t>
            </a:r>
            <a:r>
              <a:rPr lang="es-CL" sz="1600" dirty="0"/>
              <a:t>.		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Sobre los </a:t>
            </a:r>
            <a:r>
              <a:rPr lang="es-CL" sz="1600" dirty="0" err="1" smtClean="0"/>
              <a:t>Nothofagus</a:t>
            </a:r>
            <a:r>
              <a:rPr lang="es-CL" sz="1600" dirty="0" smtClean="0"/>
              <a:t>, comenzando desde el Maule hasta la región de Magallanes.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8196" name="Picture 4" descr="C:\Users\user\Desktop\fotos herbario\farolito chino  (5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83" y="548680"/>
            <a:ext cx="6012158" cy="354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7" name="Picture 5" descr="C:\Users\user\Desktop\fotos herbario\farolito chino  (10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1785" y="548680"/>
            <a:ext cx="2912215" cy="177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fotos herbario\farolito chino  (7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095" y="2321869"/>
            <a:ext cx="2928057" cy="1771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2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924944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318" y="4149080"/>
            <a:ext cx="75030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/>
              <a:t> </a:t>
            </a:r>
            <a:r>
              <a:rPr lang="es-CL" sz="1600" dirty="0" err="1" smtClean="0"/>
              <a:t>Usneaceae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Usnea</a:t>
            </a:r>
            <a:r>
              <a:rPr lang="es-CL" sz="1600" i="1" dirty="0"/>
              <a:t> </a:t>
            </a:r>
            <a:r>
              <a:rPr lang="es-CL" sz="1600" i="1" dirty="0" err="1"/>
              <a:t>spp</a:t>
            </a:r>
            <a:r>
              <a:rPr lang="es-CL" sz="1600" i="1" dirty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Barba </a:t>
            </a:r>
            <a:r>
              <a:rPr lang="es-CL" sz="1600" dirty="0"/>
              <a:t>de </a:t>
            </a:r>
            <a:r>
              <a:rPr lang="es-CL" sz="1600" dirty="0" smtClean="0"/>
              <a:t>Viejo, Usnea </a:t>
            </a:r>
            <a:r>
              <a:rPr lang="es-CL" sz="1600" dirty="0"/>
              <a:t>(</a:t>
            </a:r>
            <a:r>
              <a:rPr lang="es-CL" sz="1600" dirty="0" smtClean="0"/>
              <a:t>liquen).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 smtClean="0"/>
              <a:t>Vive sobre </a:t>
            </a:r>
            <a:r>
              <a:rPr lang="es-CL" sz="1600" dirty="0"/>
              <a:t>árboles donde los bosques son abiertos y </a:t>
            </a:r>
            <a:r>
              <a:rPr lang="es-CL" sz="1600" dirty="0" smtClean="0"/>
              <a:t>luminosos. En </a:t>
            </a:r>
            <a:r>
              <a:rPr lang="es-CL" sz="1600" dirty="0"/>
              <a:t>las </a:t>
            </a:r>
            <a:r>
              <a:rPr lang="es-CL" sz="1600" dirty="0" smtClean="0"/>
              <a:t>zonas alto andina </a:t>
            </a:r>
            <a:r>
              <a:rPr lang="es-CL" sz="1600" dirty="0"/>
              <a:t>crece </a:t>
            </a:r>
            <a:r>
              <a:rPr lang="es-CL" sz="1600" dirty="0" smtClean="0"/>
              <a:t>sobre rocas </a:t>
            </a:r>
            <a:r>
              <a:rPr lang="es-CL" sz="1600" dirty="0"/>
              <a:t>donde su estructura </a:t>
            </a:r>
            <a:r>
              <a:rPr lang="es-CL" sz="1600" dirty="0" smtClean="0"/>
              <a:t>es mas rígidas </a:t>
            </a:r>
            <a:r>
              <a:rPr lang="es-CL" sz="1600" dirty="0"/>
              <a:t>y </a:t>
            </a:r>
            <a:r>
              <a:rPr lang="es-CL" sz="1600" dirty="0" smtClean="0"/>
              <a:t>fuertes. 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/>
              <a:t>S</a:t>
            </a:r>
            <a:r>
              <a:rPr lang="es-CL" sz="1600" dirty="0" smtClean="0"/>
              <a:t>e </a:t>
            </a:r>
            <a:r>
              <a:rPr lang="es-CL" sz="1600" dirty="0"/>
              <a:t>presentan en el </a:t>
            </a:r>
            <a:r>
              <a:rPr lang="es-CL" sz="1600" dirty="0" smtClean="0"/>
              <a:t>Ártico </a:t>
            </a:r>
            <a:r>
              <a:rPr lang="es-CL" sz="1600" dirty="0"/>
              <a:t>y en la Antártida, pero aumenta su variedad hacia </a:t>
            </a:r>
            <a:r>
              <a:rPr lang="es-CL" sz="1600" dirty="0" smtClean="0"/>
              <a:t>el hemisferio sur.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9218" name="Picture 2" descr="C:\Users\user\Desktop\fotos herbario\barba de viejo 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4328" y="1926203"/>
            <a:ext cx="1510299" cy="444575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9" name="Picture 3" descr="C:\Users\user\Desktop\fotos herbario\barba de viejo 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42" y="0"/>
            <a:ext cx="6555198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0172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76765" y="2564904"/>
            <a:ext cx="49904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9600" b="1" cap="none" spc="0" dirty="0" smtClean="0">
                <a:ln/>
                <a:solidFill>
                  <a:schemeClr val="accent3"/>
                </a:solidFill>
                <a:effectLst/>
              </a:rPr>
              <a:t>Helechos</a:t>
            </a:r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41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</a:t>
            </a:r>
            <a:r>
              <a:rPr lang="es-CL" sz="1100" dirty="0"/>
              <a:t>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6001" y="4653136"/>
            <a:ext cx="9127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Adiantaceae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Adiantum</a:t>
            </a:r>
            <a:r>
              <a:rPr lang="es-CL" sz="1600" i="1" dirty="0"/>
              <a:t>  </a:t>
            </a:r>
            <a:r>
              <a:rPr lang="es-CL" sz="1600" i="1" dirty="0" err="1" smtClean="0"/>
              <a:t>Chilense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Palito </a:t>
            </a:r>
            <a:r>
              <a:rPr lang="es-CL" sz="1600" dirty="0" smtClean="0"/>
              <a:t>Negro.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Vive en el límite y dentro del </a:t>
            </a:r>
            <a:r>
              <a:rPr lang="es-CL" sz="1600" dirty="0" smtClean="0"/>
              <a:t>bosque he </a:t>
            </a:r>
            <a:r>
              <a:rPr lang="es-CL" sz="1600" dirty="0"/>
              <a:t>incluso en terrenos expuestos a sol, pero siempre </a:t>
            </a:r>
            <a:r>
              <a:rPr lang="es-CL" sz="1600" dirty="0" smtClean="0"/>
              <a:t>donde</a:t>
            </a:r>
            <a:br>
              <a:rPr lang="es-CL" sz="1600" dirty="0" smtClean="0"/>
            </a:br>
            <a:r>
              <a:rPr lang="es-CL" sz="1600" dirty="0" smtClean="0"/>
              <a:t>exista </a:t>
            </a:r>
            <a:r>
              <a:rPr lang="es-CL" sz="1600" dirty="0"/>
              <a:t>agua disponible para sus </a:t>
            </a:r>
            <a:r>
              <a:rPr lang="es-CL" sz="1600" dirty="0" smtClean="0"/>
              <a:t>raíces.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/>
              <a:t>Distribución</a:t>
            </a:r>
            <a:r>
              <a:rPr lang="es-CL" sz="1600" b="1" dirty="0" smtClean="0"/>
              <a:t>: </a:t>
            </a:r>
            <a:r>
              <a:rPr lang="es-CL" sz="1600" dirty="0" smtClean="0"/>
              <a:t>Distribuido </a:t>
            </a:r>
            <a:r>
              <a:rPr lang="es-CL" sz="1600" dirty="0"/>
              <a:t>a lo largo del bosque </a:t>
            </a:r>
            <a:r>
              <a:rPr lang="es-CL" sz="1600" dirty="0" smtClean="0"/>
              <a:t>patagónico </a:t>
            </a:r>
            <a:r>
              <a:rPr lang="es-CL" sz="1600" dirty="0"/>
              <a:t>de Chile y </a:t>
            </a:r>
            <a:r>
              <a:rPr lang="es-CL" sz="1600" dirty="0" smtClean="0"/>
              <a:t>Argentina, llegando </a:t>
            </a:r>
            <a:r>
              <a:rPr lang="es-CL" sz="1600" dirty="0"/>
              <a:t>hasta la zona cordillerana de </a:t>
            </a:r>
            <a:r>
              <a:rPr lang="es-CL" sz="1600" dirty="0" smtClean="0"/>
              <a:t>Bolivia.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/>
              <a:t> </a:t>
            </a:r>
            <a:r>
              <a:rPr lang="es-CL" sz="1600" dirty="0" smtClean="0"/>
              <a:t>Paula Miranda , </a:t>
            </a:r>
            <a:r>
              <a:rPr lang="es-CL" sz="1600" dirty="0" err="1" smtClean="0"/>
              <a:t>Hariet</a:t>
            </a:r>
            <a:r>
              <a:rPr lang="es-CL" sz="1600" dirty="0"/>
              <a:t> </a:t>
            </a:r>
            <a:r>
              <a:rPr lang="es-CL" sz="1600" dirty="0" err="1"/>
              <a:t>Sidler</a:t>
            </a:r>
            <a:r>
              <a:rPr lang="es-CL" sz="1600" dirty="0"/>
              <a:t>, Aracely </a:t>
            </a:r>
            <a:r>
              <a:rPr lang="es-CL" sz="1600" dirty="0" smtClean="0"/>
              <a:t>Soto.</a:t>
            </a:r>
            <a:endParaRPr lang="es-CL" sz="1600" dirty="0"/>
          </a:p>
        </p:txBody>
      </p:sp>
      <p:pic>
        <p:nvPicPr>
          <p:cNvPr id="4098" name="Picture 2" descr="C:\Users\user\Desktop\Captura de pantalla 2015-02-16 13.45.40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66094"/>
            <a:ext cx="4320480" cy="441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 descr="C:\Users\user\Desktop\Captura de pantalla 2015-02-16 13.45.40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67108"/>
            <a:ext cx="2545660" cy="441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0937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-13850" y="4549676"/>
            <a:ext cx="90918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Blechnaceae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 err="1"/>
              <a:t>Blechnum</a:t>
            </a:r>
            <a:r>
              <a:rPr lang="es-CL" sz="1600" i="1" dirty="0"/>
              <a:t> </a:t>
            </a:r>
            <a:r>
              <a:rPr lang="es-CL" sz="1600" i="1" dirty="0" err="1" smtClean="0"/>
              <a:t>chilense</a:t>
            </a:r>
            <a:r>
              <a:rPr lang="es-CL" sz="1600" i="1" dirty="0" smtClean="0"/>
              <a:t>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Costilla de </a:t>
            </a:r>
            <a:r>
              <a:rPr lang="es-CL" sz="1600" dirty="0" smtClean="0"/>
              <a:t>Vaca.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 Lugares con gran presencia de </a:t>
            </a:r>
            <a:r>
              <a:rPr lang="es-CL" sz="1600" dirty="0" smtClean="0"/>
              <a:t>humedad, a </a:t>
            </a:r>
            <a:r>
              <a:rPr lang="es-CL" sz="1600" dirty="0"/>
              <a:t>lo largo de cuerpos de </a:t>
            </a:r>
            <a:r>
              <a:rPr lang="es-CL" sz="1600" dirty="0" smtClean="0"/>
              <a:t>agua, pantanos </a:t>
            </a:r>
            <a:r>
              <a:rPr lang="es-CL" sz="1600" dirty="0"/>
              <a:t>formando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asociaciones </a:t>
            </a:r>
            <a:r>
              <a:rPr lang="es-CL" sz="1600" dirty="0"/>
              <a:t>con </a:t>
            </a:r>
            <a:r>
              <a:rPr lang="es-CL" sz="1600" dirty="0" err="1"/>
              <a:t>Gunnera</a:t>
            </a:r>
            <a:r>
              <a:rPr lang="es-CL" sz="1600" dirty="0"/>
              <a:t> </a:t>
            </a:r>
            <a:r>
              <a:rPr lang="es-CL" sz="1600" dirty="0" err="1"/>
              <a:t>tinctoria</a:t>
            </a:r>
            <a:r>
              <a:rPr lang="es-CL" sz="1600" dirty="0"/>
              <a:t> (</a:t>
            </a:r>
            <a:r>
              <a:rPr lang="es-CL" sz="1600" dirty="0" smtClean="0"/>
              <a:t>pangue). Bosques sombríos, especialmente </a:t>
            </a:r>
            <a:r>
              <a:rPr lang="es-CL" sz="1600" dirty="0"/>
              <a:t>en las quebradas.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Nativo de Chile y Argentina, en Chile  se encuentra desde la Región del Biobío hasta el Cabo de Hornos, además  se encuentra presente en el Archipiélago de Juan Fernández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8194" name="Picture 2" descr="C:\Users\user\Desktop\fotos herbario\helecho (18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1" y="21433"/>
            <a:ext cx="8432267" cy="438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8018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21297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</a:t>
            </a:r>
            <a:r>
              <a:rPr lang="es-CL" sz="1100" dirty="0" smtClean="0"/>
              <a:t>. </a:t>
            </a:r>
            <a:r>
              <a:rPr lang="es-CL" sz="1100" dirty="0"/>
              <a:t>			</a:t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941168"/>
            <a:ext cx="7841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Blechnaceae</a:t>
            </a:r>
            <a:r>
              <a:rPr lang="es-CL" sz="1600" dirty="0" smtClean="0"/>
              <a:t>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es-CL" sz="1600" i="1" dirty="0" err="1"/>
              <a:t>Blechnum</a:t>
            </a:r>
            <a:r>
              <a:rPr lang="es-CL" sz="1600" i="1" dirty="0"/>
              <a:t> </a:t>
            </a:r>
            <a:r>
              <a:rPr lang="es-CL" sz="1600" i="1" dirty="0" err="1" smtClean="0"/>
              <a:t>pennamarina</a:t>
            </a:r>
            <a:r>
              <a:rPr lang="es-CL" sz="1600" i="1" dirty="0" smtClean="0"/>
              <a:t>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err="1" smtClean="0"/>
              <a:t>Punque</a:t>
            </a:r>
            <a:r>
              <a:rPr lang="es-CL" sz="1600" dirty="0" smtClean="0"/>
              <a:t>, </a:t>
            </a:r>
            <a:r>
              <a:rPr lang="es-CL" sz="1600" dirty="0"/>
              <a:t>P</a:t>
            </a:r>
            <a:r>
              <a:rPr lang="es-CL" sz="1600" dirty="0" smtClean="0"/>
              <a:t>luma </a:t>
            </a:r>
            <a:r>
              <a:rPr lang="es-CL" sz="1600" dirty="0"/>
              <a:t>de </a:t>
            </a:r>
            <a:r>
              <a:rPr lang="es-CL" sz="1600" dirty="0" smtClean="0"/>
              <a:t>mar.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zonas húmedas del bosque matorrales y </a:t>
            </a:r>
            <a:r>
              <a:rPr lang="es-CL" sz="1600" dirty="0" smtClean="0"/>
              <a:t>pastizales.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Desde la Araucanía hasta Magallanes.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9219" name="Picture 3" descr="C:\Users\user\Desktop\fotos herbario\pluma de mar 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41" y="262388"/>
            <a:ext cx="8011675" cy="410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9617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20920" y="4303455"/>
            <a:ext cx="6156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Dryopteridaceae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 err="1" smtClean="0"/>
              <a:t>Cystopteris</a:t>
            </a:r>
            <a:r>
              <a:rPr lang="es-CL" sz="1600" i="1" dirty="0" smtClean="0"/>
              <a:t> </a:t>
            </a:r>
            <a:r>
              <a:rPr lang="es-CL" sz="1600" i="1" dirty="0" err="1" smtClean="0"/>
              <a:t>fragilis</a:t>
            </a:r>
            <a:r>
              <a:rPr lang="es-CL" sz="1600" i="1" dirty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Helecho </a:t>
            </a:r>
            <a:r>
              <a:rPr lang="es-CL" sz="1600" dirty="0" smtClean="0"/>
              <a:t>Frágil.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Zonas húmedas del </a:t>
            </a:r>
            <a:r>
              <a:rPr lang="es-CL" sz="1600" dirty="0" smtClean="0"/>
              <a:t>bosque. Crece </a:t>
            </a:r>
            <a:r>
              <a:rPr lang="es-CL" sz="1600" dirty="0"/>
              <a:t>sobre </a:t>
            </a:r>
            <a:r>
              <a:rPr lang="es-CL" sz="1600" dirty="0" smtClean="0"/>
              <a:t>rocas, palos caídos, </a:t>
            </a:r>
            <a:r>
              <a:rPr lang="es-CL" sz="1600" dirty="0"/>
              <a:t>entre musgos o directamente en el </a:t>
            </a:r>
            <a:r>
              <a:rPr lang="es-CL" sz="1600" dirty="0" smtClean="0"/>
              <a:t>suelo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 </a:t>
            </a:r>
            <a:r>
              <a:rPr lang="es-CL" sz="1600" dirty="0" smtClean="0"/>
              <a:t>Distribuido </a:t>
            </a:r>
            <a:r>
              <a:rPr lang="es-CL" sz="1600" dirty="0"/>
              <a:t>a lo largo del bosque </a:t>
            </a:r>
            <a:r>
              <a:rPr lang="es-CL" sz="1600" dirty="0" smtClean="0"/>
              <a:t>patagónico </a:t>
            </a:r>
            <a:r>
              <a:rPr lang="es-CL" sz="1600" dirty="0"/>
              <a:t>de Chile y </a:t>
            </a:r>
            <a:r>
              <a:rPr lang="es-CL" sz="1600" dirty="0" smtClean="0"/>
              <a:t>Argentina, llegando </a:t>
            </a:r>
            <a:r>
              <a:rPr lang="es-CL" sz="1600" dirty="0"/>
              <a:t>hasta la </a:t>
            </a:r>
            <a:r>
              <a:rPr lang="es-CL" sz="1600" dirty="0" smtClean="0"/>
              <a:t>zona cordillerana </a:t>
            </a:r>
            <a:r>
              <a:rPr lang="es-CL" sz="1600" dirty="0"/>
              <a:t>de </a:t>
            </a:r>
            <a:r>
              <a:rPr lang="es-CL" sz="1600" dirty="0" smtClean="0"/>
              <a:t>Bolivia.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10242" name="Picture 2" descr="C:\Users\user\Desktop\fotos herbario\helecho frágil  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4303455"/>
            <a:ext cx="3563888" cy="2527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fotos herbario\helecho frágil 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354" y="529909"/>
            <a:ext cx="4416980" cy="27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3" name="Picture 3" descr="C:\Users\user\Desktop\fotos herbario\helecho frágil  (3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523842" y="-80322"/>
            <a:ext cx="2696025" cy="408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2051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5013176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						</a:t>
            </a:r>
            <a:br>
              <a:rPr lang="es-CL" sz="1100" dirty="0"/>
            </a:br>
            <a:endParaRPr lang="es-CL" sz="1100" dirty="0"/>
          </a:p>
        </p:txBody>
      </p:sp>
      <p:pic>
        <p:nvPicPr>
          <p:cNvPr id="10247" name="Picture 7" descr="C:\Users\user\Desktop\fotos herbario\helecho (5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 rot="5400000">
            <a:off x="5953504" y="1343039"/>
            <a:ext cx="3839655" cy="1994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8" name="Picture 8" descr="C:\Users\user\Desktop\fotos herbario\helecho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285459" y="539077"/>
            <a:ext cx="3698574" cy="2997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6" name="Picture 6" descr="C:\Users\user\Desktop\fotos herbario\helecho (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"/>
          <a:stretch/>
        </p:blipFill>
        <p:spPr bwMode="auto">
          <a:xfrm rot="5400000">
            <a:off x="-124401" y="734857"/>
            <a:ext cx="3355048" cy="2747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7 CuadroTexto"/>
          <p:cNvSpPr txBox="1"/>
          <p:nvPr/>
        </p:nvSpPr>
        <p:spPr>
          <a:xfrm>
            <a:off x="-20694" y="4293096"/>
            <a:ext cx="86251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Dryopteridaceae</a:t>
            </a:r>
            <a:r>
              <a:rPr lang="es-CL" sz="1600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</a:t>
            </a:r>
            <a:r>
              <a:rPr lang="es-CL" sz="1600" b="1" i="1" dirty="0" smtClean="0"/>
              <a:t>:</a:t>
            </a:r>
            <a:r>
              <a:rPr lang="es-CL" sz="1600" i="1" dirty="0"/>
              <a:t> </a:t>
            </a:r>
            <a:r>
              <a:rPr lang="es-CL" sz="1600" i="1" dirty="0" err="1"/>
              <a:t>Polystichum</a:t>
            </a:r>
            <a:r>
              <a:rPr lang="es-CL" sz="1600" i="1" dirty="0"/>
              <a:t> </a:t>
            </a:r>
            <a:r>
              <a:rPr lang="es-CL" sz="1600" i="1" dirty="0" err="1" smtClean="0"/>
              <a:t>multifidum</a:t>
            </a:r>
            <a:r>
              <a:rPr lang="es-CL" sz="1600" i="1" dirty="0" smtClean="0"/>
              <a:t>.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</a:t>
            </a:r>
            <a:r>
              <a:rPr lang="es-CL" sz="1600" dirty="0"/>
              <a:t> </a:t>
            </a:r>
            <a:r>
              <a:rPr lang="es-CL" sz="1600" dirty="0" smtClean="0"/>
              <a:t>Helecho.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Lugares húmedos y sombríos del </a:t>
            </a:r>
            <a:r>
              <a:rPr lang="es-CL" sz="1600" dirty="0" smtClean="0"/>
              <a:t>bosque, en </a:t>
            </a:r>
            <a:r>
              <a:rPr lang="es-CL" sz="1600" dirty="0"/>
              <a:t>márgenes de </a:t>
            </a:r>
            <a:r>
              <a:rPr lang="es-CL" sz="1600" dirty="0" smtClean="0"/>
              <a:t>ríos, chorrillos </a:t>
            </a:r>
            <a:r>
              <a:rPr lang="es-CL" sz="1600" dirty="0"/>
              <a:t>y acantilados con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humedad </a:t>
            </a:r>
            <a:r>
              <a:rPr lang="es-CL" sz="1600" dirty="0"/>
              <a:t>permanente.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Bosques subantárticos de Chile y Argentina. </a:t>
            </a:r>
            <a:r>
              <a:rPr lang="es-CL" sz="1600" dirty="0" smtClean="0"/>
              <a:t>En </a:t>
            </a:r>
            <a:r>
              <a:rPr lang="es-CL" sz="1600" dirty="0"/>
              <a:t>Chile  se encuentra desde la Región de los Ríos hasta Tierra del </a:t>
            </a:r>
            <a:r>
              <a:rPr lang="es-CL" sz="1600" dirty="0" smtClean="0"/>
              <a:t>Fuego, desde </a:t>
            </a:r>
            <a:r>
              <a:rPr lang="es-CL" sz="1600" dirty="0"/>
              <a:t>cerca del nivel del mar hasta los 1.000 </a:t>
            </a:r>
            <a:r>
              <a:rPr lang="es-CL" sz="1600" dirty="0" smtClean="0"/>
              <a:t>m s.n.m.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68135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816424" y="21598"/>
            <a:ext cx="4427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smtClean="0"/>
              <a:t>Nothofagaceae</a:t>
            </a:r>
            <a:r>
              <a:rPr lang="es-CL" sz="1600" b="1" dirty="0" smtClean="0"/>
              <a:t>.</a:t>
            </a:r>
          </a:p>
          <a:p>
            <a:r>
              <a:rPr lang="es-CL" sz="1600" b="1" dirty="0" smtClean="0"/>
              <a:t>Nombre Científico</a:t>
            </a:r>
            <a:r>
              <a:rPr lang="es-CL" sz="1600" b="1" dirty="0"/>
              <a:t>: </a:t>
            </a:r>
            <a:r>
              <a:rPr lang="es-CL" sz="1600" i="1" dirty="0"/>
              <a:t>Nothofagus </a:t>
            </a:r>
            <a:r>
              <a:rPr lang="es-CL" sz="1600" i="1" dirty="0" smtClean="0"/>
              <a:t>alpina.</a:t>
            </a:r>
            <a:br>
              <a:rPr lang="es-CL" sz="1600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Raulí.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Crece en lugares con  bajas temperaturas y fuertes vientos. Estas especie es  común en los Tipos </a:t>
            </a:r>
            <a:r>
              <a:rPr lang="es-CL" sz="1600" dirty="0" smtClean="0"/>
              <a:t>Forestales:  </a:t>
            </a:r>
            <a:r>
              <a:rPr lang="es-CL" sz="1600" dirty="0"/>
              <a:t>Roble-Hualo, Roble-Raulí-Coihue, Coihue-Raulí-Tepa, Lenga y </a:t>
            </a:r>
            <a:r>
              <a:rPr lang="es-CL" sz="1600" dirty="0" smtClean="0"/>
              <a:t>Araucaria</a:t>
            </a:r>
            <a:r>
              <a:rPr lang="es-CL" sz="1600" b="1" dirty="0" smtClean="0"/>
              <a:t>.</a:t>
            </a:r>
            <a:br>
              <a:rPr lang="es-CL" sz="1600" b="1" dirty="0" smtClean="0"/>
            </a:br>
            <a:r>
              <a:rPr lang="es-CL" sz="1600" b="1" dirty="0" smtClean="0"/>
              <a:t>Distribución</a:t>
            </a:r>
            <a:r>
              <a:rPr lang="es-CL" sz="1600" b="1" dirty="0"/>
              <a:t>: </a:t>
            </a:r>
            <a:r>
              <a:rPr lang="es-CL" sz="1600" dirty="0"/>
              <a:t>En Chile crece desde Curicó hasta </a:t>
            </a:r>
            <a:r>
              <a:rPr lang="es-CL" sz="1600" dirty="0" smtClean="0"/>
              <a:t>Fresia. También </a:t>
            </a:r>
            <a:r>
              <a:rPr lang="es-CL" sz="1600" dirty="0"/>
              <a:t>esta presente en Argentina. 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  </a:t>
            </a:r>
            <a:br>
              <a:rPr lang="es-CL" sz="1600" dirty="0" smtClean="0"/>
            </a:br>
            <a:r>
              <a:rPr lang="es-CL" sz="1600" b="1" dirty="0" smtClean="0">
                <a:solidFill>
                  <a:srgbClr val="FF0000"/>
                </a:solidFill>
              </a:rPr>
              <a:t>Especie exótica  </a:t>
            </a:r>
            <a:endParaRPr lang="es-CL" sz="1600" b="1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Users\user\Desktop\fotos herbario\IMG_24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465653" y="1487250"/>
            <a:ext cx="6423183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fotos herbario\rauli 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V="1">
            <a:off x="4490297" y="2177942"/>
            <a:ext cx="3546764" cy="5760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6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717032"/>
            <a:ext cx="8229600" cy="1143000"/>
          </a:xfrm>
        </p:spPr>
        <p:txBody>
          <a:bodyPr>
            <a:normAutofit/>
          </a:bodyPr>
          <a:lstStyle/>
          <a:p>
            <a:r>
              <a:rPr lang="es-CL" sz="1100" dirty="0"/>
              <a:t>	</a:t>
            </a:r>
            <a:r>
              <a:rPr lang="es-CL" sz="1100" dirty="0" smtClean="0"/>
              <a:t> </a:t>
            </a:r>
            <a:r>
              <a:rPr lang="es-CL" sz="1100" dirty="0"/>
              <a:t>					</a:t>
            </a:r>
            <a:r>
              <a:rPr lang="es-CL" sz="1100" dirty="0" smtClean="0"/>
              <a:t>.</a:t>
            </a:r>
            <a:r>
              <a:rPr lang="es-CL" sz="1100" dirty="0"/>
              <a:t/>
            </a:r>
            <a:br>
              <a:rPr lang="es-CL" sz="1100" dirty="0"/>
            </a:br>
            <a:endParaRPr lang="es-CL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30345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Lycopodiaceae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</a:t>
            </a:r>
            <a:r>
              <a:rPr lang="es-CL" sz="1600" dirty="0"/>
              <a:t> </a:t>
            </a:r>
            <a:r>
              <a:rPr lang="es-CL" sz="1600" i="1" dirty="0"/>
              <a:t>Lycopodium </a:t>
            </a:r>
            <a:r>
              <a:rPr lang="es-CL" sz="1600" i="1" dirty="0" smtClean="0"/>
              <a:t>magellanicum. </a:t>
            </a:r>
            <a:r>
              <a:rPr lang="es-CL" sz="1600" b="1" i="1" dirty="0" smtClean="0"/>
              <a:t/>
            </a:r>
            <a:br>
              <a:rPr lang="es-CL" sz="1600" b="1" i="1" dirty="0" smtClean="0"/>
            </a:br>
            <a:r>
              <a:rPr lang="es-CL" sz="1600" b="1" dirty="0" smtClean="0"/>
              <a:t>Nombre Común: </a:t>
            </a:r>
            <a:r>
              <a:rPr lang="es-CL" sz="1600" dirty="0" smtClean="0"/>
              <a:t>Licopodio. </a:t>
            </a:r>
            <a:r>
              <a:rPr lang="es-CL" sz="1600" dirty="0"/>
              <a:t>	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</a:t>
            </a:r>
            <a:r>
              <a:rPr lang="es-CL" sz="1600" dirty="0"/>
              <a:t>S</a:t>
            </a:r>
            <a:r>
              <a:rPr lang="es-CL" sz="1600" dirty="0" smtClean="0"/>
              <a:t>uele </a:t>
            </a:r>
            <a:r>
              <a:rPr lang="es-CL" sz="1600" dirty="0"/>
              <a:t>encontrarse en partes despejadas con tendencias </a:t>
            </a:r>
            <a:r>
              <a:rPr lang="es-CL" sz="1600" dirty="0" smtClean="0"/>
              <a:t>esteparias, pantanosas </a:t>
            </a:r>
            <a:r>
              <a:rPr lang="es-CL" sz="1600" dirty="0"/>
              <a:t>o alpinas y también en bosques no muy densos de toda la región valdiviana y </a:t>
            </a:r>
            <a:r>
              <a:rPr lang="es-CL" sz="1600" dirty="0" smtClean="0"/>
              <a:t>magallánica. En </a:t>
            </a:r>
            <a:r>
              <a:rPr lang="es-CL" sz="1600" dirty="0"/>
              <a:t>Juan </a:t>
            </a:r>
            <a:r>
              <a:rPr lang="es-CL" sz="1600" dirty="0" smtClean="0"/>
              <a:t>Fernández, solo </a:t>
            </a:r>
            <a:r>
              <a:rPr lang="es-CL" sz="1600" dirty="0"/>
              <a:t>crece en comunidades </a:t>
            </a:r>
            <a:r>
              <a:rPr lang="es-CL" sz="1600" dirty="0" smtClean="0"/>
              <a:t>arbustivas.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Nativo de Chile y </a:t>
            </a:r>
            <a:r>
              <a:rPr lang="es-CL" sz="1600" dirty="0" smtClean="0"/>
              <a:t>Argentina, en Chile </a:t>
            </a:r>
            <a:r>
              <a:rPr lang="es-CL" sz="1600" dirty="0"/>
              <a:t>se encuentra desde la Región del Biobío hasta el </a:t>
            </a:r>
            <a:r>
              <a:rPr lang="es-CL" sz="1600" dirty="0" smtClean="0"/>
              <a:t/>
            </a:r>
            <a:br>
              <a:rPr lang="es-CL" sz="1600" dirty="0" smtClean="0"/>
            </a:br>
            <a:r>
              <a:rPr lang="es-CL" sz="1600" dirty="0" smtClean="0"/>
              <a:t>Cabo </a:t>
            </a:r>
            <a:r>
              <a:rPr lang="es-CL" sz="1600" dirty="0"/>
              <a:t>de </a:t>
            </a:r>
            <a:r>
              <a:rPr lang="es-CL" sz="1600" dirty="0" smtClean="0"/>
              <a:t>Hornos, además </a:t>
            </a:r>
            <a:r>
              <a:rPr lang="es-CL" sz="1600" dirty="0"/>
              <a:t>se encuentra presente en el Archipiélago de Juan </a:t>
            </a:r>
            <a:r>
              <a:rPr lang="es-CL" sz="1600" dirty="0" smtClean="0"/>
              <a:t>Fernández.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5123" name="Picture 3" descr="C:\Users\user\Desktop\Flora Pichimahuida\Licopodium magellanicum - licopod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57952"/>
            <a:ext cx="7131684" cy="408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0835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2482" y="4765119"/>
            <a:ext cx="90915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Familia: </a:t>
            </a:r>
            <a:r>
              <a:rPr lang="es-CL" sz="1600" dirty="0" err="1" smtClean="0"/>
              <a:t>Gleicheniaceae</a:t>
            </a:r>
            <a:r>
              <a:rPr lang="es-CL" sz="1600" dirty="0" smtClean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Científico: </a:t>
            </a:r>
            <a:r>
              <a:rPr lang="it-IT" sz="1600" i="1" dirty="0"/>
              <a:t>Gleichenia </a:t>
            </a:r>
            <a:r>
              <a:rPr lang="it-IT" sz="1600" i="1" dirty="0" smtClean="0"/>
              <a:t>quadripartita</a:t>
            </a:r>
            <a:r>
              <a:rPr lang="it-IT" sz="1600" i="1" dirty="0"/>
              <a:t>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Nombre Común: </a:t>
            </a:r>
            <a:r>
              <a:rPr lang="es-CL" sz="1600" dirty="0"/>
              <a:t>Yerba loza, </a:t>
            </a:r>
            <a:r>
              <a:rPr lang="es-CL" sz="1600" dirty="0" smtClean="0"/>
              <a:t>Palmita.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Hábitat:  </a:t>
            </a:r>
            <a:r>
              <a:rPr lang="es-CL" sz="1600" dirty="0" smtClean="0"/>
              <a:t>Crece en lugares </a:t>
            </a:r>
            <a:r>
              <a:rPr lang="es-CL" sz="1600" dirty="0"/>
              <a:t>de drenaje lento o </a:t>
            </a:r>
            <a:r>
              <a:rPr lang="es-CL" sz="1600" dirty="0" smtClean="0"/>
              <a:t>restringido que presentan una </a:t>
            </a:r>
            <a:r>
              <a:rPr lang="es-CL" sz="1600" dirty="0"/>
              <a:t>humedad </a:t>
            </a:r>
            <a:r>
              <a:rPr lang="es-CL" sz="1600" dirty="0" smtClean="0"/>
              <a:t>abundante.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Distribución:</a:t>
            </a:r>
            <a:r>
              <a:rPr lang="es-CL" sz="1600" dirty="0"/>
              <a:t> </a:t>
            </a:r>
            <a:r>
              <a:rPr lang="es-CL" sz="1600" dirty="0" smtClean="0"/>
              <a:t> En Chile se encuentra </a:t>
            </a:r>
            <a:r>
              <a:rPr lang="es-CL" sz="1600" dirty="0"/>
              <a:t>d</a:t>
            </a:r>
            <a:r>
              <a:rPr lang="es-CL" sz="1600" dirty="0" smtClean="0"/>
              <a:t>esde </a:t>
            </a:r>
            <a:r>
              <a:rPr lang="es-CL" sz="1600" dirty="0"/>
              <a:t>la provincia de Concepción en la </a:t>
            </a:r>
            <a:r>
              <a:rPr lang="es-CL" sz="1600" dirty="0" smtClean="0"/>
              <a:t>Región </a:t>
            </a:r>
            <a:r>
              <a:rPr lang="es-CL" sz="1600" dirty="0"/>
              <a:t>del </a:t>
            </a:r>
            <a:r>
              <a:rPr lang="es-CL" sz="1600" dirty="0" smtClean="0"/>
              <a:t>Biobío </a:t>
            </a:r>
            <a:r>
              <a:rPr lang="es-CL" sz="1600" dirty="0"/>
              <a:t>hasta la provincia de </a:t>
            </a:r>
            <a:r>
              <a:rPr lang="es-CL" sz="1600" dirty="0" smtClean="0"/>
              <a:t>Magallanes. Esta especie es nativa </a:t>
            </a:r>
            <a:r>
              <a:rPr lang="es-CL" sz="1600" dirty="0"/>
              <a:t>del sur de Chile y </a:t>
            </a:r>
            <a:r>
              <a:rPr lang="es-CL" sz="1600" dirty="0" smtClean="0"/>
              <a:t>Argentina.</a:t>
            </a:r>
            <a:r>
              <a:rPr lang="es-CL" sz="1600" b="1" dirty="0" smtClean="0"/>
              <a:t/>
            </a:r>
            <a:br>
              <a:rPr lang="es-CL" sz="1600" b="1" dirty="0" smtClean="0"/>
            </a:br>
            <a:r>
              <a:rPr lang="es-CL" sz="1600" b="1" dirty="0" smtClean="0"/>
              <a:t>Colector/a: </a:t>
            </a:r>
            <a:r>
              <a:rPr lang="es-CL" sz="1600" dirty="0" smtClean="0"/>
              <a:t>Camila Bilbao Ll.</a:t>
            </a:r>
            <a:endParaRPr lang="es-CL" sz="1600" dirty="0"/>
          </a:p>
        </p:txBody>
      </p:sp>
      <p:pic>
        <p:nvPicPr>
          <p:cNvPr id="2050" name="Picture 2" descr="G:\cami\IMG_884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88326"/>
            <a:ext cx="5081702" cy="423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cami\IMG_88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88326"/>
            <a:ext cx="2717852" cy="42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46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380</Words>
  <Application>Microsoft Macintosh PowerPoint</Application>
  <PresentationFormat>Présentation à l'écran (4:3)</PresentationFormat>
  <Paragraphs>235</Paragraphs>
  <Slides>91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2" baseType="lpstr">
      <vt:lpstr>Tema de Office</vt:lpstr>
      <vt:lpstr>Présentation PowerPoint</vt:lpstr>
      <vt:lpstr>Índice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</vt:lpstr>
      <vt:lpstr>Présentation PowerPoint</vt:lpstr>
      <vt:lpstr>Présentation PowerPoint</vt:lpstr>
      <vt:lpstr>     </vt:lpstr>
      <vt:lpstr>         </vt:lpstr>
      <vt:lpstr>Présentation PowerPoint</vt:lpstr>
      <vt:lpstr>        </vt:lpstr>
      <vt:lpstr>Présentation PowerPoint</vt:lpstr>
      <vt:lpstr>     </vt:lpstr>
      <vt:lpstr>        </vt:lpstr>
      <vt:lpstr> .     </vt:lpstr>
      <vt:lpstr>    .    </vt:lpstr>
      <vt:lpstr>     </vt:lpstr>
      <vt:lpstr>   .     </vt:lpstr>
      <vt:lpstr>Présentation PowerPoint</vt:lpstr>
      <vt:lpstr>Présentation PowerPoint</vt:lpstr>
      <vt:lpstr>     .    </vt:lpstr>
      <vt:lpstr>Présentation PowerPoint</vt:lpstr>
      <vt:lpstr>    .    </vt:lpstr>
      <vt:lpstr>       </vt:lpstr>
      <vt:lpstr>Présentation PowerPoint</vt:lpstr>
      <vt:lpstr>Présentation PowerPoint</vt:lpstr>
      <vt:lpstr>     </vt:lpstr>
      <vt:lpstr>Présentation PowerPoint</vt:lpstr>
      <vt:lpstr>Présentation PowerPoint</vt:lpstr>
      <vt:lpstr>        . </vt:lpstr>
      <vt:lpstr>Présentation PowerPoint</vt:lpstr>
      <vt:lpstr>Présentation PowerPoint</vt:lpstr>
      <vt:lpstr>Présentation PowerPoint</vt:lpstr>
      <vt:lpstr>Présentation PowerPoint</vt:lpstr>
      <vt:lpstr>        </vt:lpstr>
      <vt:lpstr>       </vt:lpstr>
      <vt:lpstr>Présentation PowerPoint</vt:lpstr>
      <vt:lpstr>       </vt:lpstr>
      <vt:lpstr>Présentation PowerPoint</vt:lpstr>
      <vt:lpstr>Présentation PowerPoint</vt:lpstr>
      <vt:lpstr>        </vt:lpstr>
      <vt:lpstr>Présentation PowerPoint</vt:lpstr>
      <vt:lpstr>Présentation PowerPoint</vt:lpstr>
      <vt:lpstr>Présentation PowerPoint</vt:lpstr>
      <vt:lpstr>Présentation PowerPoint</vt:lpstr>
      <vt:lpstr>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.   . </vt:lpstr>
      <vt:lpstr>    .    </vt:lpstr>
      <vt:lpstr>Présentation PowerPoint</vt:lpstr>
      <vt:lpstr>Présentation PowerPoint</vt:lpstr>
      <vt:lpstr>Présentation PowerPoint</vt:lpstr>
      <vt:lpstr>        </vt:lpstr>
      <vt:lpstr>   </vt:lpstr>
      <vt:lpstr>Présentation PowerPoint</vt:lpstr>
      <vt:lpstr>    .   </vt:lpstr>
      <vt:lpstr>Présentation PowerPoint</vt:lpstr>
      <vt:lpstr>      </vt:lpstr>
      <vt:lpstr>Présentation PowerPoint</vt:lpstr>
      <vt:lpstr>        </vt:lpstr>
      <vt:lpstr>Présentation PowerPoint</vt:lpstr>
      <vt:lpstr>Présentation PowerPoint</vt:lpstr>
      <vt:lpstr>Présentation PowerPoint</vt:lpstr>
      <vt:lpstr>    .   </vt:lpstr>
      <vt:lpstr>Présentation PowerPoint</vt:lpstr>
      <vt:lpstr>Présentation PowerPoint</vt:lpstr>
      <vt:lpstr>Présentation PowerPoint</vt:lpstr>
      <vt:lpstr>       </vt:lpstr>
      <vt:lpstr>        </vt:lpstr>
      <vt:lpstr>         </vt:lpstr>
      <vt:lpstr>       </vt:lpstr>
      <vt:lpstr>Présentation PowerPoint</vt:lpstr>
      <vt:lpstr>      </vt:lpstr>
      <vt:lpstr>Présentation PowerPoint</vt:lpstr>
      <vt:lpstr>    .    </vt:lpstr>
      <vt:lpstr>        </vt:lpstr>
      <vt:lpstr>    .     </vt:lpstr>
      <vt:lpstr>       </vt:lpstr>
      <vt:lpstr>        </vt:lpstr>
      <vt:lpstr>       .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</dc:title>
  <dc:creator>cami Bilbao</dc:creator>
  <cp:lastModifiedBy>Elena</cp:lastModifiedBy>
  <cp:revision>343</cp:revision>
  <dcterms:created xsi:type="dcterms:W3CDTF">2015-02-05T14:26:54Z</dcterms:created>
  <dcterms:modified xsi:type="dcterms:W3CDTF">2016-01-05T19:03:12Z</dcterms:modified>
</cp:coreProperties>
</file>